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lvl1pPr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1pPr>
    <a:lvl2pPr indent="3429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2pPr>
    <a:lvl3pPr indent="6858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3pPr>
    <a:lvl4pPr indent="10287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4pPr>
    <a:lvl5pPr indent="13716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5pPr>
    <a:lvl6pPr indent="17145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6pPr>
    <a:lvl7pPr indent="20574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7pPr>
    <a:lvl8pPr indent="24003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8pPr>
    <a:lvl9pPr indent="2743200" defTabSz="584200">
      <a:lnSpc>
        <a:spcPct val="110000"/>
      </a:lnSpc>
      <a:defRPr spc="0" sz="2800">
        <a:latin typeface="FontAwesome"/>
        <a:ea typeface="FontAwesome"/>
        <a:cs typeface="FontAwesome"/>
        <a:sym typeface="FontAwesom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2000"/>
            </a:srgbClr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lack"/>
          <a:ea typeface="Lato Black"/>
          <a:cs typeface="Lato Blac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Black"/>
          <a:ea typeface="Lato Black"/>
          <a:cs typeface="Lato Blac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005"/>
          <c:w val="1"/>
          <c:h val="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solidFill>
              <a:srgbClr val="73B2D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73B2D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0F0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defRPr>
                  </a:pPr>
                  <a:r>
                    <a: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defRPr>
                  </a:pPr>
                  <a:r>
                    <a: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Lato Regular"/>
                  </a:defRPr>
                </a:pPr>
                <a:r>
                  <a: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Lato Regular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20.000000</c:v>
                </c:pt>
                <c:pt idx="1">
                  <c:v>80.000000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005"/>
          <c:w val="1"/>
          <c:h val="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Region 1</c:v>
                </c:pt>
              </c:strCache>
            </c:strRef>
          </c:tx>
          <c:spPr>
            <a:solidFill>
              <a:srgbClr val="F5DF62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5DF62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0F0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defRPr>
                  </a:pPr>
                  <a:r>
                    <a: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defRPr>
                  </a:pPr>
                  <a:r>
                    <a:rPr b="0" i="0" strike="noStrike" sz="3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Lato Regular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Lato Regular"/>
                  </a:defRPr>
                </a:pPr>
                <a:r>
                  <a:rPr b="0" i="0" strike="noStrike" sz="3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Lato Regular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32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000"/>
          </a:p>
          <a:p>
            <a:pPr lvl="0">
              <a:defRPr sz="1800"/>
            </a:pPr>
            <a:endParaRPr sz="2000"/>
          </a:p>
          <a:p>
            <a:pPr lvl="0">
              <a:defRPr sz="1800"/>
            </a:pPr>
            <a:endParaRPr sz="2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Use this slide as an alternative for all your section breaks if you don’t want to work with MagicMove animations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3" name="Shape 1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1200"/>
              </a:spcBef>
              <a:defRPr sz="1800"/>
            </a:pP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lvl="0" defTabSz="914400">
              <a:lnSpc>
                <a:spcPct val="100000"/>
              </a:lnSpc>
              <a:spcBef>
                <a:spcPts val="1200"/>
              </a:spcBef>
              <a:defRPr sz="1800"/>
            </a:pPr>
            <a:r>
              <a:rPr sz="1200">
                <a:solidFill>
                  <a:srgbClr val="8DD188"/>
                </a:solidFill>
                <a:latin typeface="Corbel"/>
                <a:ea typeface="Corbel"/>
                <a:cs typeface="Corbel"/>
                <a:sym typeface="Corbel"/>
              </a:rPr>
              <a:t>	`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7" name="Shape 14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1200"/>
              </a:spcBef>
              <a:defRPr sz="1800"/>
            </a:pP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lvl="0" defTabSz="914400">
              <a:lnSpc>
                <a:spcPct val="100000"/>
              </a:lnSpc>
              <a:spcBef>
                <a:spcPts val="1200"/>
              </a:spcBef>
              <a:defRPr sz="1800"/>
            </a:pPr>
            <a:endParaRPr i="1" sz="1100">
              <a:solidFill>
                <a:srgbClr val="00888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86" name="Shape 1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80000"/>
              </a:lnSpc>
              <a:spcBef>
                <a:spcPts val="1200"/>
              </a:spcBef>
              <a:defRPr sz="1800"/>
            </a:pP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lvl="0" defTabSz="914400">
              <a:lnSpc>
                <a:spcPct val="80000"/>
              </a:lnSpc>
              <a:spcBef>
                <a:spcPts val="1200"/>
              </a:spcBef>
              <a:defRPr sz="1800"/>
            </a:pP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lvl="0" defTabSz="914400">
              <a:lnSpc>
                <a:spcPct val="80000"/>
              </a:lnSpc>
              <a:spcBef>
                <a:spcPts val="1200"/>
              </a:spcBef>
              <a:defRPr sz="1800"/>
            </a:pP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20" name="Shape 20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1200"/>
              </a:spcBef>
              <a:defRPr sz="1800"/>
            </a:pP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Break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962899" y="9099550"/>
            <a:ext cx="18961101" cy="1270000"/>
            <a:chOff x="0" y="0"/>
            <a:chExt cx="18961100" cy="1270000"/>
          </a:xfrm>
        </p:grpSpPr>
        <p:sp>
          <p:nvSpPr>
            <p:cNvPr id="5" name="Shape 5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6" name="Shape 6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7" name="Shape 7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" name="Shape 8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9" name="Shape 9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0" name="Shape 10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12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2014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-1" y="12344400"/>
            <a:ext cx="24384001" cy="1028702"/>
          </a:xfrm>
          <a:prstGeom prst="rect">
            <a:avLst/>
          </a:prstGeom>
          <a:solidFill>
            <a:srgbClr val="00685D"/>
          </a:solidFill>
          <a:ln w="12700">
            <a:miter lim="400000"/>
            <a:tailEnd type="triangle"/>
          </a:ln>
        </p:spPr>
        <p:txBody>
          <a:bodyPr lIns="121919" tIns="121919" rIns="121919" bIns="121919" anchor="ctr"/>
          <a:lstStyle/>
          <a:p>
            <a:pPr lvl="0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22809200" y="13390655"/>
            <a:ext cx="14224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914400">
              <a:lnSpc>
                <a:spcPct val="100000"/>
              </a:lnSpc>
              <a:defRPr spc="0" sz="20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08080"/>
                </a:solidFill>
              </a:rPr>
              <a:t>‹#›</a:t>
            </a:r>
          </a:p>
        </p:txBody>
      </p:sp>
      <p:pic>
        <p:nvPicPr>
          <p:cNvPr id="99" name="image1.png" descr="EMC logo white-l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3760" y="12496699"/>
            <a:ext cx="2398872" cy="680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977901" y="13382530"/>
            <a:ext cx="606636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pc="0"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08080"/>
                </a:solidFill>
              </a:rPr>
              <a:t>Pivotal Confidential–Internal Use Only</a:t>
            </a:r>
          </a:p>
        </p:txBody>
      </p:sp>
      <p:sp>
        <p:nvSpPr>
          <p:cNvPr id="101" name="Shape 101"/>
          <p:cNvSpPr/>
          <p:nvPr/>
        </p:nvSpPr>
        <p:spPr>
          <a:xfrm>
            <a:off x="31676" y="12344400"/>
            <a:ext cx="8170226" cy="922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Field Enablement Training</a:t>
            </a:r>
          </a:p>
        </p:txBody>
      </p:sp>
      <p:sp>
        <p:nvSpPr>
          <p:cNvPr id="102" name="Shape 102"/>
          <p:cNvSpPr/>
          <p:nvPr>
            <p:ph type="title"/>
          </p:nvPr>
        </p:nvSpPr>
        <p:spPr>
          <a:xfrm>
            <a:off x="977901" y="867834"/>
            <a:ext cx="22428201" cy="23325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defTabSz="914400">
              <a:lnSpc>
                <a:spcPct val="90000"/>
              </a:lnSpc>
              <a:defRPr sz="84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00685D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 anchor="ctr"/>
          <a:lstStyle>
            <a:lvl1pPr marL="635000" indent="-635000" algn="l">
              <a:spcBef>
                <a:spcPts val="5900"/>
              </a:spcBef>
              <a:buSzPct val="75000"/>
              <a:buChar char="•"/>
              <a:defRPr sz="5200"/>
            </a:lvl1pPr>
            <a:lvl2pPr marL="1270000" indent="-635000" algn="l">
              <a:spcBef>
                <a:spcPts val="5900"/>
              </a:spcBef>
              <a:buSzPct val="75000"/>
              <a:buChar char="•"/>
              <a:defRPr sz="5200"/>
            </a:lvl2pPr>
            <a:lvl3pPr marL="1905000" indent="-635000" algn="l">
              <a:spcBef>
                <a:spcPts val="5900"/>
              </a:spcBef>
              <a:buSzPct val="75000"/>
              <a:buChar char="•"/>
              <a:defRPr sz="5200"/>
            </a:lvl3pPr>
            <a:lvl4pPr marL="2540000" indent="-635000" algn="l">
              <a:spcBef>
                <a:spcPts val="5900"/>
              </a:spcBef>
              <a:buSzPct val="75000"/>
              <a:buChar char="•"/>
              <a:defRPr sz="5200"/>
            </a:lvl4pPr>
            <a:lvl5pPr marL="3175000" indent="-635000" algn="l">
              <a:spcBef>
                <a:spcPts val="5900"/>
              </a:spcBef>
              <a:buSzPct val="75000"/>
              <a:buChar char="•"/>
              <a:defRPr sz="5200"/>
            </a:lvl5pPr>
          </a:lstStyle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  <p:pic>
        <p:nvPicPr>
          <p:cNvPr id="105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2487" y="12836621"/>
            <a:ext cx="2540001" cy="994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-1" y="12344400"/>
            <a:ext cx="24384001" cy="1028702"/>
          </a:xfrm>
          <a:prstGeom prst="rect">
            <a:avLst/>
          </a:prstGeom>
          <a:solidFill>
            <a:srgbClr val="00786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defTabSz="914400">
              <a:lnSpc>
                <a:spcPct val="100000"/>
              </a:lnSpc>
              <a:defRPr spc="0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22809200" y="13390655"/>
            <a:ext cx="1422400" cy="2837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 defTabSz="914400">
              <a:lnSpc>
                <a:spcPct val="100000"/>
              </a:lnSpc>
              <a:defRPr spc="0" sz="20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9" name="Shape 109"/>
          <p:cNvSpPr/>
          <p:nvPr/>
        </p:nvSpPr>
        <p:spPr>
          <a:xfrm>
            <a:off x="977901" y="13450264"/>
            <a:ext cx="606636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100000"/>
              </a:lnSpc>
              <a:defRPr spc="0" sz="1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© Copyright 2014 Pivotal. All rights reserved.</a:t>
            </a:r>
          </a:p>
        </p:txBody>
      </p:sp>
      <p:pic>
        <p:nvPicPr>
          <p:cNvPr id="11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7371" y="12558383"/>
            <a:ext cx="2573868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votal Title Slide">
    <p:bg>
      <p:bgPr>
        <a:solidFill>
          <a:srgbClr val="AEB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solidFill/>
          <a:ln w="12700">
            <a:miter lim="400000"/>
          </a:ln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3" name="image3.png" descr="EMC-no-tag_white_RGB-150dpi.png"/>
          <p:cNvPicPr/>
          <p:nvPr/>
        </p:nvPicPr>
        <p:blipFill>
          <a:blip r:embed="rId2">
            <a:alphaModFix amt="31000"/>
            <a:extLst/>
          </a:blip>
          <a:stretch>
            <a:fillRect/>
          </a:stretch>
        </p:blipFill>
        <p:spPr>
          <a:xfrm>
            <a:off x="5157626" y="3872869"/>
            <a:ext cx="13739975" cy="363346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538133" y="7958666"/>
            <a:ext cx="15172268" cy="115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lvl="0" algn="ctr" defTabSz="914400">
              <a:lnSpc>
                <a:spcPct val="100000"/>
              </a:lnSpc>
              <a:defRPr spc="0" sz="1800"/>
            </a:pPr>
            <a:r>
              <a:rPr cap="all" sz="6400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rPr>
              <a:t>A new</a:t>
            </a:r>
            <a:r>
              <a:rPr cap="all" sz="6400">
                <a:solidFill>
                  <a:srgbClr val="E96C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cap="all" sz="6000">
                <a:solidFill>
                  <a:srgbClr val="AEBF2F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cap="all" sz="6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cap="all" sz="640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Break for Images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1"/>
          <p:cNvGrpSpPr/>
          <p:nvPr/>
        </p:nvGrpSpPr>
        <p:grpSpPr>
          <a:xfrm>
            <a:off x="7962899" y="9099550"/>
            <a:ext cx="18961101" cy="1270000"/>
            <a:chOff x="0" y="0"/>
            <a:chExt cx="18961100" cy="1270000"/>
          </a:xfrm>
        </p:grpSpPr>
        <p:sp>
          <p:nvSpPr>
            <p:cNvPr id="15" name="Shape 15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12700" dist="12700" dir="540000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16" name="Shape 16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7" name="Shape 17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8" name="Shape 18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19" name="Shape 19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20" name="Shape 20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22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2014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Footer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-1"/>
              <a:ext cx="24384000" cy="13716001"/>
              <a:chOff x="0" y="0"/>
              <a:chExt cx="24384000" cy="13716000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0" y="0"/>
                <a:ext cx="24384000" cy="19050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" dist="12700" dir="5400000">
                  <a:srgbClr val="000000">
                    <a:alpha val="15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lnSpc>
                    <a:spcPct val="100000"/>
                  </a:lnSpc>
                  <a:defRPr spc="29" sz="3000">
                    <a:solidFill>
                      <a:srgbClr val="F5F5F5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Lato Regular"/>
                  </a:defRPr>
                </a:p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0" y="12954000"/>
                <a:ext cx="24384000" cy="762000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0" dist="12700" dir="16200000">
                  <a:srgbClr val="000000">
                    <a:alpha val="10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lnSpc>
                    <a:spcPct val="100000"/>
                  </a:lnSpc>
                  <a:defRPr spc="29" sz="3000">
                    <a:solidFill>
                      <a:srgbClr val="F2F2F2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Lato Regular"/>
                  </a:defRPr>
                </a:pPr>
              </a:p>
            </p:txBody>
          </p:sp>
        </p:grpSp>
        <p:sp>
          <p:nvSpPr>
            <p:cNvPr id="28" name="Shape 28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" name="Shape 29"/>
            <p:cNvSpPr/>
            <p:nvPr/>
          </p:nvSpPr>
          <p:spPr>
            <a:xfrm>
              <a:off x="21995950" y="365854"/>
              <a:ext cx="1130301" cy="113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1" name="Shape 31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pc="0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38" name="Group 38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32" name="Shape 32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33" name="Shape 33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4" name="Shape 34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6" name="Shape 36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37" name="Shape 37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39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5280" y="12854627"/>
            <a:ext cx="2540001" cy="99461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2015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Footer NO ICON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7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-1"/>
              <a:ext cx="24384000" cy="13716001"/>
              <a:chOff x="0" y="0"/>
              <a:chExt cx="24384000" cy="13716000"/>
            </a:xfrm>
          </p:grpSpPr>
          <p:sp>
            <p:nvSpPr>
              <p:cNvPr id="42" name="Shape 42"/>
              <p:cNvSpPr/>
              <p:nvPr/>
            </p:nvSpPr>
            <p:spPr>
              <a:xfrm>
                <a:off x="0" y="0"/>
                <a:ext cx="24384000" cy="1905000"/>
              </a:xfrm>
              <a:prstGeom prst="rect">
                <a:avLst/>
              </a:prstGeom>
              <a:solidFill>
                <a:srgbClr val="F7F7F7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" dist="12700" dir="5400000">
                  <a:srgbClr val="000000">
                    <a:alpha val="15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lnSpc>
                    <a:spcPct val="100000"/>
                  </a:lnSpc>
                  <a:defRPr spc="29" sz="3000">
                    <a:solidFill>
                      <a:srgbClr val="F5F5F5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Lato Regular"/>
                  </a:defRPr>
                </a:pPr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0" y="12954000"/>
                <a:ext cx="24384000" cy="762000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0" dist="12700" dir="16200000">
                  <a:srgbClr val="000000">
                    <a:alpha val="10000"/>
                  </a:srgb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lnSpc>
                    <a:spcPct val="100000"/>
                  </a:lnSpc>
                  <a:defRPr spc="29" sz="3000">
                    <a:solidFill>
                      <a:srgbClr val="F2F2F2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Lato Regular"/>
                  </a:defRPr>
                </a:pPr>
              </a:p>
            </p:txBody>
          </p:sp>
        </p:grpSp>
        <p:sp>
          <p:nvSpPr>
            <p:cNvPr id="45" name="Shape 45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" name="Shape 46"/>
            <p:cNvSpPr/>
            <p:nvPr/>
          </p:nvSpPr>
          <p:spPr>
            <a:xfrm>
              <a:off x="21995950" y="365854"/>
              <a:ext cx="1130301" cy="113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8" name="Shape 48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pc="0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55" name="Group 55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49" name="Shape 49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50" name="Shape 50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51" name="Shape 51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53" name="Shape 53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56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2014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2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sp>
          <p:nvSpPr>
            <p:cNvPr id="59" name="Shape 59"/>
            <p:cNvSpPr/>
            <p:nvPr/>
          </p:nvSpPr>
          <p:spPr>
            <a:xfrm>
              <a:off x="0" y="-1"/>
              <a:ext cx="24384000" cy="1905001"/>
            </a:xfrm>
            <a:prstGeom prst="rect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lnSpc>
                  <a:spcPct val="100000"/>
                </a:lnSpc>
                <a:defRPr spc="29" sz="3000">
                  <a:solidFill>
                    <a:srgbClr val="F5F5F5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Lato Regular"/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21995950" y="365854"/>
              <a:ext cx="1130301" cy="113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3" name="Shape 63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pc="0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70" name="Group 70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64" name="Shape 64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71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2015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 NO ICON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7"/>
          <p:cNvGrpSpPr/>
          <p:nvPr/>
        </p:nvGrpSpPr>
        <p:grpSpPr>
          <a:xfrm>
            <a:off x="0" y="-1"/>
            <a:ext cx="24384000" cy="13970001"/>
            <a:chOff x="0" y="0"/>
            <a:chExt cx="24384000" cy="13970000"/>
          </a:xfrm>
        </p:grpSpPr>
        <p:sp>
          <p:nvSpPr>
            <p:cNvPr id="74" name="Shape 74"/>
            <p:cNvSpPr/>
            <p:nvPr/>
          </p:nvSpPr>
          <p:spPr>
            <a:xfrm>
              <a:off x="0" y="-1"/>
              <a:ext cx="24384000" cy="1905001"/>
            </a:xfrm>
            <a:prstGeom prst="rect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" dist="12700" dir="5400000">
                <a:srgbClr val="000000">
                  <a:alpha val="15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lnSpc>
                  <a:spcPct val="100000"/>
                </a:lnSpc>
                <a:defRPr spc="29" sz="3000">
                  <a:solidFill>
                    <a:srgbClr val="F5F5F5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Lato Regular"/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22666027" y="13081000"/>
              <a:ext cx="885892" cy="889000"/>
            </a:xfrm>
            <a:prstGeom prst="roundRect">
              <a:avLst>
                <a:gd name="adj" fmla="val 7168"/>
              </a:avLst>
            </a:prstGeom>
            <a:solidFill>
              <a:srgbClr val="B2B7B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21995950" y="365854"/>
              <a:ext cx="1130301" cy="113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8" name="Shape 78"/>
          <p:cNvSpPr/>
          <p:nvPr>
            <p:ph type="sldNum" sz="quarter" idx="2"/>
          </p:nvPr>
        </p:nvSpPr>
        <p:spPr>
          <a:xfrm>
            <a:off x="22733000" y="13175654"/>
            <a:ext cx="762000" cy="444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00000"/>
              </a:lnSpc>
              <a:defRPr spc="0" sz="24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85" name="Group 85"/>
          <p:cNvGrpSpPr/>
          <p:nvPr/>
        </p:nvGrpSpPr>
        <p:grpSpPr>
          <a:xfrm>
            <a:off x="27038299" y="9099550"/>
            <a:ext cx="18961101" cy="1270000"/>
            <a:chOff x="0" y="0"/>
            <a:chExt cx="18961100" cy="1270000"/>
          </a:xfrm>
        </p:grpSpPr>
        <p:sp>
          <p:nvSpPr>
            <p:cNvPr id="79" name="Shape 79"/>
            <p:cNvSpPr/>
            <p:nvPr/>
          </p:nvSpPr>
          <p:spPr>
            <a:xfrm>
              <a:off x="0" y="641350"/>
              <a:ext cx="16457991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17183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17310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17437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17564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17691100" y="0"/>
              <a:ext cx="1270000" cy="127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pc="128" sz="12800"/>
              </a:pPr>
            </a:p>
          </p:txBody>
        </p:sp>
      </p:grpSp>
      <p:pic>
        <p:nvPicPr>
          <p:cNvPr id="86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2014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mpty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9513" y="12849799"/>
            <a:ext cx="2540001" cy="99461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180489" y="13226454"/>
            <a:ext cx="483294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700"/>
            </a:lvl1pPr>
          </a:lstStyle>
          <a:p>
            <a:pPr lvl="0">
              <a:defRPr spc="0" sz="1800"/>
            </a:pPr>
            <a:r>
              <a:rPr spc="0" sz="1700"/>
              <a:t> Copyright 2015 Pivotal.  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votal_T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2487" y="12836621"/>
            <a:ext cx="2540001" cy="994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 advClick="1"/>
  <p:txStyles>
    <p:titleStyle>
      <a:lvl1pPr algn="ctr" defTabSz="825500">
        <a:defRPr sz="11200">
          <a:latin typeface="Helvetica Light"/>
          <a:ea typeface="Helvetica Light"/>
          <a:cs typeface="Helvetica Light"/>
          <a:sym typeface="Helvetica Light"/>
        </a:defRPr>
      </a:lvl1pPr>
      <a:lvl2pPr indent="2286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2pPr>
      <a:lvl3pPr indent="4572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3pPr>
      <a:lvl4pPr indent="6858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4pPr>
      <a:lvl5pPr indent="9144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5pPr>
      <a:lvl6pPr indent="11430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6pPr>
      <a:lvl7pPr indent="13716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7pPr>
      <a:lvl8pPr indent="16002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8pPr>
      <a:lvl9pPr indent="1828800" algn="ctr" defTabSz="825500">
        <a:defRPr sz="11200"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algn="ctr" defTabSz="825500">
        <a:defRPr sz="4400">
          <a:latin typeface="Helvetica Light"/>
          <a:ea typeface="Helvetica Light"/>
          <a:cs typeface="Helvetica Light"/>
          <a:sym typeface="Helvetica Light"/>
        </a:defRPr>
      </a:lvl1pPr>
      <a:lvl2pPr indent="2286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2pPr>
      <a:lvl3pPr indent="4572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3pPr>
      <a:lvl4pPr indent="6858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4pPr>
      <a:lvl5pPr indent="9144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5pPr>
      <a:lvl6pPr indent="11430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6pPr>
      <a:lvl7pPr indent="13716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7pPr>
      <a:lvl8pPr indent="16002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8pPr>
      <a:lvl9pPr indent="1828800" algn="ctr" defTabSz="825500">
        <a:defRPr sz="44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hyperlink" Target="http://photos.jdhancock.com/photo/2009-06-23-071424-apple-earth.html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.jpe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33" Type="http://schemas.openxmlformats.org/officeDocument/2006/relationships/image" Target="../media/image66.png"/><Relationship Id="rId34" Type="http://schemas.openxmlformats.org/officeDocument/2006/relationships/image" Target="../media/image67.png"/><Relationship Id="rId35" Type="http://schemas.openxmlformats.org/officeDocument/2006/relationships/image" Target="../media/image68.png"/><Relationship Id="rId36" Type="http://schemas.openxmlformats.org/officeDocument/2006/relationships/image" Target="../media/image6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4.jpe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5.jpe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6.jpe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7.jpeg"/><Relationship Id="rId20" Type="http://schemas.openxmlformats.org/officeDocument/2006/relationships/image" Target="../media/image84.png"/><Relationship Id="rId21" Type="http://schemas.openxmlformats.org/officeDocument/2006/relationships/image" Target="../media/image8.jpe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9.jpe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Relationship Id="rId35" Type="http://schemas.openxmlformats.org/officeDocument/2006/relationships/image" Target="../media/image9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32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Relationship Id="rId32" Type="http://schemas.openxmlformats.org/officeDocument/2006/relationships/image" Target="../media/image149.png"/><Relationship Id="rId33" Type="http://schemas.openxmlformats.org/officeDocument/2006/relationships/image" Target="../media/image150.png"/><Relationship Id="rId34" Type="http://schemas.openxmlformats.org/officeDocument/2006/relationships/image" Target="../media/image15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-enhanced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37" y="-26550"/>
            <a:ext cx="24430875" cy="16287250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23" name="Group 123"/>
          <p:cNvGrpSpPr/>
          <p:nvPr/>
        </p:nvGrpSpPr>
        <p:grpSpPr>
          <a:xfrm rot="18900000">
            <a:off x="1637515" y="9817167"/>
            <a:ext cx="1908828" cy="1908821"/>
            <a:chOff x="0" y="0"/>
            <a:chExt cx="1908827" cy="1908819"/>
          </a:xfrm>
        </p:grpSpPr>
        <p:sp>
          <p:nvSpPr>
            <p:cNvPr id="119" name="Shape 11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7" name="Group 127"/>
          <p:cNvGrpSpPr/>
          <p:nvPr/>
        </p:nvGrpSpPr>
        <p:grpSpPr>
          <a:xfrm rot="13500000">
            <a:off x="2979816" y="11159466"/>
            <a:ext cx="1908820" cy="1908816"/>
            <a:chOff x="0" y="0"/>
            <a:chExt cx="1908819" cy="1908815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3" name="Group 133"/>
          <p:cNvGrpSpPr/>
          <p:nvPr/>
        </p:nvGrpSpPr>
        <p:grpSpPr>
          <a:xfrm rot="2700000">
            <a:off x="2987256" y="8467431"/>
            <a:ext cx="1908820" cy="1908817"/>
            <a:chOff x="0" y="0"/>
            <a:chExt cx="1908819" cy="1908816"/>
          </a:xfrm>
        </p:grpSpPr>
        <p:sp>
          <p:nvSpPr>
            <p:cNvPr id="128" name="Shape 128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6" name="Group 136"/>
          <p:cNvGrpSpPr/>
          <p:nvPr/>
        </p:nvGrpSpPr>
        <p:grpSpPr>
          <a:xfrm rot="8100000">
            <a:off x="4329552" y="9809727"/>
            <a:ext cx="1908821" cy="1908817"/>
            <a:chOff x="0" y="0"/>
            <a:chExt cx="1908819" cy="1908816"/>
          </a:xfrm>
        </p:grpSpPr>
        <p:sp>
          <p:nvSpPr>
            <p:cNvPr id="134" name="Shape 134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37" name="Shape 137"/>
          <p:cNvSpPr/>
          <p:nvPr/>
        </p:nvSpPr>
        <p:spPr>
          <a:xfrm>
            <a:off x="6801572" y="10155090"/>
            <a:ext cx="478084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04" sz="7200">
                <a:solidFill>
                  <a:srgbClr val="FFFFFF"/>
                </a:solidFill>
              </a:rPr>
              <a:t>Pivotal CF</a:t>
            </a:r>
          </a:p>
        </p:txBody>
      </p:sp>
      <p:sp>
        <p:nvSpPr>
          <p:cNvPr id="138" name="Shape 138"/>
          <p:cNvSpPr/>
          <p:nvPr/>
        </p:nvSpPr>
        <p:spPr>
          <a:xfrm>
            <a:off x="6776172" y="11603654"/>
            <a:ext cx="56349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34" sz="3400">
                <a:solidFill>
                  <a:srgbClr val="FFFFFF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34" sz="3400">
                <a:solidFill>
                  <a:srgbClr val="FFFFFF"/>
                </a:solidFill>
              </a:rPr>
              <a:t>Overview for PCF Immerison</a:t>
            </a:r>
          </a:p>
        </p:txBody>
      </p:sp>
      <p:sp>
        <p:nvSpPr>
          <p:cNvPr id="139" name="Shape 139"/>
          <p:cNvSpPr/>
          <p:nvPr/>
        </p:nvSpPr>
        <p:spPr>
          <a:xfrm>
            <a:off x="6709223" y="11374290"/>
            <a:ext cx="16457991" cy="1"/>
          </a:xfrm>
          <a:prstGeom prst="line">
            <a:avLst/>
          </a:prstGeom>
          <a:ln w="12700">
            <a:solidFill>
              <a:srgbClr val="FFFFFF">
                <a:alpha val="75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140" name="Shape 140"/>
          <p:cNvSpPr/>
          <p:nvPr/>
        </p:nvSpPr>
        <p:spPr>
          <a:xfrm>
            <a:off x="2876685" y="9780976"/>
            <a:ext cx="212997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>
                <a:solidFill>
                  <a:srgbClr val="FFFFFF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0" sz="15000">
                <a:solidFill>
                  <a:srgbClr val="FFFFFF"/>
                </a:solidFill>
              </a:rPr>
              <a:t>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nodeType="afterEffect" presetClass="entr" presetSubtype="16" presetID="23" grpId="2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nodeType="afterEffect" presetClass="entr" presetSubtype="16" presetID="23" grpId="3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0" nodeType="afterEffect" presetClass="entr" presetSubtype="16" presetID="23" grpId="4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300"/>
                            </p:stCondLst>
                            <p:childTnLst>
                              <p:par>
                                <p:cTn id="25" nodeType="afterEffect" presetClass="entr" presetSubtype="0" presetID="9" grpId="5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100"/>
                            </p:stCondLst>
                            <p:childTnLst>
                              <p:par>
                                <p:cTn id="29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600"/>
                            </p:stCondLst>
                            <p:childTnLst>
                              <p:par>
                                <p:cTn id="33" nodeType="afterEffect" presetClass="entr" presetSubtype="0" presetID="9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300"/>
                            </p:stCondLst>
                            <p:childTnLst>
                              <p:par>
                                <p:cTn id="37" nodeType="afterEffect" presetClass="entr" presetSubtype="16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39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8"/>
      <p:bldP build="whole" bldLvl="1" animBg="1" rev="0" advAuto="0" spid="133" grpId="1"/>
      <p:bldP build="whole" bldLvl="1" animBg="1" rev="0" advAuto="0" spid="137" grpId="5"/>
      <p:bldP build="whole" bldLvl="1" animBg="1" rev="0" advAuto="0" spid="123" grpId="4"/>
      <p:bldP build="whole" bldLvl="1" animBg="1" rev="0" advAuto="0" spid="127" grpId="3"/>
      <p:bldP build="whole" bldLvl="1" animBg="1" rev="0" advAuto="0" spid="139" grpId="6"/>
      <p:bldP build="whole" bldLvl="1" animBg="1" rev="0" advAuto="0" spid="136" grpId="2"/>
      <p:bldP build="whole" bldLvl="1" animBg="1" rev="0" advAuto="0" spid="138" grpId="7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roup 664"/>
          <p:cNvGrpSpPr/>
          <p:nvPr/>
        </p:nvGrpSpPr>
        <p:grpSpPr>
          <a:xfrm rot="8100000">
            <a:off x="13063718" y="4661665"/>
            <a:ext cx="4249124" cy="4249107"/>
            <a:chOff x="0" y="0"/>
            <a:chExt cx="4249122" cy="4249105"/>
          </a:xfrm>
        </p:grpSpPr>
        <p:sp>
          <p:nvSpPr>
            <p:cNvPr id="660" name="Shape 660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68" name="Group 668"/>
          <p:cNvGrpSpPr/>
          <p:nvPr/>
        </p:nvGrpSpPr>
        <p:grpSpPr>
          <a:xfrm rot="2700000">
            <a:off x="10075723" y="1673665"/>
            <a:ext cx="4249106" cy="4249097"/>
            <a:chOff x="0" y="0"/>
            <a:chExt cx="4249105" cy="4249096"/>
          </a:xfrm>
        </p:grpSpPr>
        <p:sp>
          <p:nvSpPr>
            <p:cNvPr id="665" name="Shape 665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4" name="Group 674"/>
          <p:cNvGrpSpPr/>
          <p:nvPr/>
        </p:nvGrpSpPr>
        <p:grpSpPr>
          <a:xfrm rot="13500000">
            <a:off x="10059161" y="7666237"/>
            <a:ext cx="4249107" cy="4249099"/>
            <a:chOff x="0" y="0"/>
            <a:chExt cx="4249106" cy="4249097"/>
          </a:xfrm>
        </p:grpSpPr>
        <p:sp>
          <p:nvSpPr>
            <p:cNvPr id="669" name="Shape 669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77" name="Group 677"/>
          <p:cNvGrpSpPr/>
          <p:nvPr/>
        </p:nvGrpSpPr>
        <p:grpSpPr>
          <a:xfrm rot="18900000">
            <a:off x="7071157" y="4678234"/>
            <a:ext cx="4249108" cy="4249099"/>
            <a:chOff x="0" y="0"/>
            <a:chExt cx="4249106" cy="4249097"/>
          </a:xfrm>
        </p:grpSpPr>
        <p:sp>
          <p:nvSpPr>
            <p:cNvPr id="675" name="Shape 675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96" name="Group 696"/>
          <p:cNvGrpSpPr/>
          <p:nvPr/>
        </p:nvGrpSpPr>
        <p:grpSpPr>
          <a:xfrm rot="16200000">
            <a:off x="6191142" y="793645"/>
            <a:ext cx="12001716" cy="12001710"/>
            <a:chOff x="0" y="0"/>
            <a:chExt cx="12001714" cy="12001709"/>
          </a:xfrm>
        </p:grpSpPr>
        <p:grpSp>
          <p:nvGrpSpPr>
            <p:cNvPr id="682" name="Group 682"/>
            <p:cNvGrpSpPr/>
            <p:nvPr/>
          </p:nvGrpSpPr>
          <p:grpSpPr>
            <a:xfrm rot="18900000">
              <a:off x="880016" y="3884583"/>
              <a:ext cx="4249123" cy="4249106"/>
              <a:chOff x="0" y="0"/>
              <a:chExt cx="4249122" cy="4249105"/>
            </a:xfrm>
          </p:grpSpPr>
          <p:sp>
            <p:nvSpPr>
              <p:cNvPr id="678" name="Shape 678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86" name="Group 686"/>
            <p:cNvGrpSpPr/>
            <p:nvPr/>
          </p:nvGrpSpPr>
          <p:grpSpPr>
            <a:xfrm rot="13500000">
              <a:off x="3868028" y="6872592"/>
              <a:ext cx="4249107" cy="4249097"/>
              <a:chOff x="0" y="0"/>
              <a:chExt cx="4249105" cy="4249096"/>
            </a:xfrm>
          </p:grpSpPr>
          <p:sp>
            <p:nvSpPr>
              <p:cNvPr id="683" name="Shape 683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92" name="Group 692"/>
            <p:cNvGrpSpPr/>
            <p:nvPr/>
          </p:nvGrpSpPr>
          <p:grpSpPr>
            <a:xfrm rot="2700000">
              <a:off x="3884590" y="880019"/>
              <a:ext cx="4249107" cy="4249098"/>
              <a:chOff x="0" y="0"/>
              <a:chExt cx="4249106" cy="4249097"/>
            </a:xfrm>
          </p:grpSpPr>
          <p:sp>
            <p:nvSpPr>
              <p:cNvPr id="687" name="Shape 687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8" name="Shape 688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95" name="Group 695"/>
            <p:cNvGrpSpPr/>
            <p:nvPr/>
          </p:nvGrpSpPr>
          <p:grpSpPr>
            <a:xfrm rot="8100000">
              <a:off x="6872593" y="3868022"/>
              <a:ext cx="4249107" cy="4249098"/>
              <a:chOff x="0" y="0"/>
              <a:chExt cx="4249106" cy="4249097"/>
            </a:xfrm>
          </p:grpSpPr>
          <p:sp>
            <p:nvSpPr>
              <p:cNvPr id="693" name="Shape 693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699" name="Group 699"/>
          <p:cNvGrpSpPr/>
          <p:nvPr/>
        </p:nvGrpSpPr>
        <p:grpSpPr>
          <a:xfrm>
            <a:off x="10638149" y="4999698"/>
            <a:ext cx="3124252" cy="4080802"/>
            <a:chOff x="0" y="0"/>
            <a:chExt cx="3124250" cy="4080801"/>
          </a:xfrm>
        </p:grpSpPr>
        <p:sp>
          <p:nvSpPr>
            <p:cNvPr id="697" name="Shape 697"/>
            <p:cNvSpPr/>
            <p:nvPr/>
          </p:nvSpPr>
          <p:spPr>
            <a:xfrm>
              <a:off x="0" y="0"/>
              <a:ext cx="3124251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pc="504" sz="7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504" sz="7200"/>
                <a:t>DEMO</a:t>
              </a:r>
            </a:p>
          </p:txBody>
        </p:sp>
        <p:sp>
          <p:nvSpPr>
            <p:cNvPr id="698" name="Shape 698"/>
            <p:cNvSpPr/>
            <p:nvPr/>
          </p:nvSpPr>
          <p:spPr>
            <a:xfrm>
              <a:off x="156961" y="1464601"/>
              <a:ext cx="2810330" cy="261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20000"/>
              </a:lvl1pPr>
            </a:lstStyle>
            <a:p>
              <a:pPr lvl="0">
                <a:defRPr spc="0" sz="1800"/>
              </a:pPr>
              <a:r>
                <a:rPr spc="0" sz="20000"/>
                <a:t></a:t>
              </a:r>
            </a:p>
          </p:txBody>
        </p:sp>
      </p:grpSp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4" grpId="4"/>
      <p:bldP build="whole" bldLvl="1" animBg="1" rev="0" advAuto="0" spid="664" grpId="2"/>
      <p:bldP build="whole" bldLvl="1" animBg="1" rev="0" advAuto="0" spid="668" grpId="1"/>
      <p:bldP build="whole" bldLvl="1" animBg="1" rev="0" advAuto="0" spid="677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5"/>
          <p:cNvGrpSpPr/>
          <p:nvPr/>
        </p:nvGrpSpPr>
        <p:grpSpPr>
          <a:xfrm rot="8100000">
            <a:off x="13063718" y="4661665"/>
            <a:ext cx="4249124" cy="4249107"/>
            <a:chOff x="0" y="0"/>
            <a:chExt cx="4249122" cy="4249105"/>
          </a:xfrm>
        </p:grpSpPr>
        <p:sp>
          <p:nvSpPr>
            <p:cNvPr id="701" name="Shape 701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09" name="Group 709"/>
          <p:cNvGrpSpPr/>
          <p:nvPr/>
        </p:nvGrpSpPr>
        <p:grpSpPr>
          <a:xfrm rot="2700000">
            <a:off x="10075723" y="1673665"/>
            <a:ext cx="4249106" cy="4249097"/>
            <a:chOff x="0" y="0"/>
            <a:chExt cx="4249105" cy="4249096"/>
          </a:xfrm>
        </p:grpSpPr>
        <p:sp>
          <p:nvSpPr>
            <p:cNvPr id="706" name="Shape 706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15" name="Group 715"/>
          <p:cNvGrpSpPr/>
          <p:nvPr/>
        </p:nvGrpSpPr>
        <p:grpSpPr>
          <a:xfrm rot="13500000">
            <a:off x="10059161" y="7666237"/>
            <a:ext cx="4249107" cy="4249099"/>
            <a:chOff x="0" y="0"/>
            <a:chExt cx="4249106" cy="4249097"/>
          </a:xfrm>
        </p:grpSpPr>
        <p:sp>
          <p:nvSpPr>
            <p:cNvPr id="710" name="Shape 710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3" name="Shape 713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4" name="Shape 714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18" name="Group 718"/>
          <p:cNvGrpSpPr/>
          <p:nvPr/>
        </p:nvGrpSpPr>
        <p:grpSpPr>
          <a:xfrm rot="18900000">
            <a:off x="7071157" y="4678234"/>
            <a:ext cx="4249108" cy="4249099"/>
            <a:chOff x="0" y="0"/>
            <a:chExt cx="4249106" cy="4249097"/>
          </a:xfrm>
        </p:grpSpPr>
        <p:sp>
          <p:nvSpPr>
            <p:cNvPr id="716" name="Shape 716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37" name="Group 737"/>
          <p:cNvGrpSpPr/>
          <p:nvPr/>
        </p:nvGrpSpPr>
        <p:grpSpPr>
          <a:xfrm>
            <a:off x="6191143" y="793645"/>
            <a:ext cx="12001715" cy="12001710"/>
            <a:chOff x="0" y="0"/>
            <a:chExt cx="12001714" cy="12001709"/>
          </a:xfrm>
        </p:grpSpPr>
        <p:grpSp>
          <p:nvGrpSpPr>
            <p:cNvPr id="723" name="Group 723"/>
            <p:cNvGrpSpPr/>
            <p:nvPr/>
          </p:nvGrpSpPr>
          <p:grpSpPr>
            <a:xfrm rot="18900000">
              <a:off x="880016" y="3884583"/>
              <a:ext cx="4249123" cy="4249106"/>
              <a:chOff x="0" y="0"/>
              <a:chExt cx="4249122" cy="4249105"/>
            </a:xfrm>
          </p:grpSpPr>
          <p:sp>
            <p:nvSpPr>
              <p:cNvPr id="719" name="Shape 719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2" name="Shape 722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27" name="Group 727"/>
            <p:cNvGrpSpPr/>
            <p:nvPr/>
          </p:nvGrpSpPr>
          <p:grpSpPr>
            <a:xfrm rot="13500000">
              <a:off x="3868028" y="6872592"/>
              <a:ext cx="4249107" cy="4249097"/>
              <a:chOff x="0" y="0"/>
              <a:chExt cx="4249105" cy="4249096"/>
            </a:xfrm>
          </p:grpSpPr>
          <p:sp>
            <p:nvSpPr>
              <p:cNvPr id="724" name="Shape 724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33" name="Group 733"/>
            <p:cNvGrpSpPr/>
            <p:nvPr/>
          </p:nvGrpSpPr>
          <p:grpSpPr>
            <a:xfrm rot="2700000">
              <a:off x="3884590" y="880019"/>
              <a:ext cx="4249107" cy="4249098"/>
              <a:chOff x="0" y="0"/>
              <a:chExt cx="4249106" cy="4249097"/>
            </a:xfrm>
          </p:grpSpPr>
          <p:sp>
            <p:nvSpPr>
              <p:cNvPr id="728" name="Shape 728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29" name="Shape 729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1" name="Shape 731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2" name="Shape 732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36" name="Group 736"/>
            <p:cNvGrpSpPr/>
            <p:nvPr/>
          </p:nvGrpSpPr>
          <p:grpSpPr>
            <a:xfrm rot="8100000">
              <a:off x="6872593" y="3868022"/>
              <a:ext cx="4249107" cy="4249098"/>
              <a:chOff x="0" y="0"/>
              <a:chExt cx="4249106" cy="4249097"/>
            </a:xfrm>
          </p:grpSpPr>
          <p:sp>
            <p:nvSpPr>
              <p:cNvPr id="734" name="Shape 734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35" name="Shape 735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740" name="Group 740"/>
          <p:cNvGrpSpPr/>
          <p:nvPr/>
        </p:nvGrpSpPr>
        <p:grpSpPr>
          <a:xfrm>
            <a:off x="10638149" y="4999698"/>
            <a:ext cx="3124252" cy="4080802"/>
            <a:chOff x="0" y="0"/>
            <a:chExt cx="3124250" cy="4080801"/>
          </a:xfrm>
        </p:grpSpPr>
        <p:sp>
          <p:nvSpPr>
            <p:cNvPr id="738" name="Shape 738"/>
            <p:cNvSpPr/>
            <p:nvPr/>
          </p:nvSpPr>
          <p:spPr>
            <a:xfrm>
              <a:off x="0" y="0"/>
              <a:ext cx="3124251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pc="504" sz="7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504" sz="7200"/>
                <a:t>DEMO</a:t>
              </a:r>
            </a:p>
          </p:txBody>
        </p:sp>
        <p:sp>
          <p:nvSpPr>
            <p:cNvPr id="739" name="Shape 739"/>
            <p:cNvSpPr/>
            <p:nvPr/>
          </p:nvSpPr>
          <p:spPr>
            <a:xfrm>
              <a:off x="156961" y="1464601"/>
              <a:ext cx="2810330" cy="261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20000"/>
              </a:lvl1pPr>
            </a:lstStyle>
            <a:p>
              <a:pPr lvl="0">
                <a:defRPr spc="0" sz="1800"/>
              </a:pPr>
              <a:r>
                <a:rPr spc="0" sz="20000"/>
                <a:t></a:t>
              </a:r>
            </a:p>
          </p:txBody>
        </p:sp>
      </p:grpSp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9" grpId="1"/>
      <p:bldP build="whole" bldLvl="1" animBg="1" rev="0" advAuto="0" spid="715" grpId="4"/>
      <p:bldP build="whole" bldLvl="1" animBg="1" rev="0" advAuto="0" spid="705" grpId="2"/>
      <p:bldP build="whole" bldLvl="1" animBg="1" rev="0" advAuto="0" spid="718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roup 746"/>
          <p:cNvGrpSpPr/>
          <p:nvPr/>
        </p:nvGrpSpPr>
        <p:grpSpPr>
          <a:xfrm rot="8100000">
            <a:off x="13063718" y="4661665"/>
            <a:ext cx="4249124" cy="4249107"/>
            <a:chOff x="0" y="0"/>
            <a:chExt cx="4249122" cy="4249105"/>
          </a:xfrm>
        </p:grpSpPr>
        <p:sp>
          <p:nvSpPr>
            <p:cNvPr id="742" name="Shape 742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0" name="Group 750"/>
          <p:cNvGrpSpPr/>
          <p:nvPr/>
        </p:nvGrpSpPr>
        <p:grpSpPr>
          <a:xfrm rot="2700000">
            <a:off x="10075723" y="1673665"/>
            <a:ext cx="4249106" cy="4249097"/>
            <a:chOff x="0" y="0"/>
            <a:chExt cx="4249105" cy="4249096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6" name="Group 756"/>
          <p:cNvGrpSpPr/>
          <p:nvPr/>
        </p:nvGrpSpPr>
        <p:grpSpPr>
          <a:xfrm rot="13500000">
            <a:off x="10059161" y="7666237"/>
            <a:ext cx="4249107" cy="4249099"/>
            <a:chOff x="0" y="0"/>
            <a:chExt cx="4249106" cy="4249097"/>
          </a:xfrm>
        </p:grpSpPr>
        <p:sp>
          <p:nvSpPr>
            <p:cNvPr id="751" name="Shape 751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9" name="Group 759"/>
          <p:cNvGrpSpPr/>
          <p:nvPr/>
        </p:nvGrpSpPr>
        <p:grpSpPr>
          <a:xfrm rot="18900000">
            <a:off x="7071157" y="4678234"/>
            <a:ext cx="4249108" cy="4249099"/>
            <a:chOff x="0" y="0"/>
            <a:chExt cx="4249106" cy="4249097"/>
          </a:xfrm>
        </p:grpSpPr>
        <p:sp>
          <p:nvSpPr>
            <p:cNvPr id="757" name="Shape 757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78" name="Group 778"/>
          <p:cNvGrpSpPr/>
          <p:nvPr/>
        </p:nvGrpSpPr>
        <p:grpSpPr>
          <a:xfrm rot="5400000">
            <a:off x="6191143" y="793645"/>
            <a:ext cx="12001715" cy="12001710"/>
            <a:chOff x="0" y="0"/>
            <a:chExt cx="12001714" cy="12001709"/>
          </a:xfrm>
        </p:grpSpPr>
        <p:grpSp>
          <p:nvGrpSpPr>
            <p:cNvPr id="764" name="Group 764"/>
            <p:cNvGrpSpPr/>
            <p:nvPr/>
          </p:nvGrpSpPr>
          <p:grpSpPr>
            <a:xfrm rot="18900000">
              <a:off x="880016" y="3884583"/>
              <a:ext cx="4249123" cy="4249106"/>
              <a:chOff x="0" y="0"/>
              <a:chExt cx="4249122" cy="4249105"/>
            </a:xfrm>
          </p:grpSpPr>
          <p:sp>
            <p:nvSpPr>
              <p:cNvPr id="760" name="Shape 760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1" name="Shape 761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3" name="Shape 763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68" name="Group 768"/>
            <p:cNvGrpSpPr/>
            <p:nvPr/>
          </p:nvGrpSpPr>
          <p:grpSpPr>
            <a:xfrm rot="13500000">
              <a:off x="3868028" y="6872592"/>
              <a:ext cx="4249107" cy="4249097"/>
              <a:chOff x="0" y="0"/>
              <a:chExt cx="4249105" cy="4249096"/>
            </a:xfrm>
          </p:grpSpPr>
          <p:sp>
            <p:nvSpPr>
              <p:cNvPr id="765" name="Shape 765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6" name="Shape 766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74" name="Group 774"/>
            <p:cNvGrpSpPr/>
            <p:nvPr/>
          </p:nvGrpSpPr>
          <p:grpSpPr>
            <a:xfrm rot="2700000">
              <a:off x="3884590" y="880019"/>
              <a:ext cx="4249107" cy="4249098"/>
              <a:chOff x="0" y="0"/>
              <a:chExt cx="4249106" cy="4249097"/>
            </a:xfrm>
          </p:grpSpPr>
          <p:sp>
            <p:nvSpPr>
              <p:cNvPr id="769" name="Shape 769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0" name="Shape 770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2" name="Shape 772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3" name="Shape 773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77" name="Group 777"/>
            <p:cNvGrpSpPr/>
            <p:nvPr/>
          </p:nvGrpSpPr>
          <p:grpSpPr>
            <a:xfrm rot="8100000">
              <a:off x="6872593" y="3868022"/>
              <a:ext cx="4249107" cy="4249098"/>
              <a:chOff x="0" y="0"/>
              <a:chExt cx="4249106" cy="4249097"/>
            </a:xfrm>
          </p:grpSpPr>
          <p:sp>
            <p:nvSpPr>
              <p:cNvPr id="775" name="Shape 775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6" name="Shape 776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781" name="Group 781"/>
          <p:cNvGrpSpPr/>
          <p:nvPr/>
        </p:nvGrpSpPr>
        <p:grpSpPr>
          <a:xfrm>
            <a:off x="10638149" y="4999698"/>
            <a:ext cx="3124252" cy="4080802"/>
            <a:chOff x="0" y="0"/>
            <a:chExt cx="3124250" cy="4080801"/>
          </a:xfrm>
        </p:grpSpPr>
        <p:sp>
          <p:nvSpPr>
            <p:cNvPr id="779" name="Shape 779"/>
            <p:cNvSpPr/>
            <p:nvPr/>
          </p:nvSpPr>
          <p:spPr>
            <a:xfrm>
              <a:off x="0" y="0"/>
              <a:ext cx="3124251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pc="504" sz="7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504" sz="7200"/>
                <a:t>DEMO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156961" y="1464601"/>
              <a:ext cx="2810330" cy="261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20000"/>
              </a:lvl1pPr>
            </a:lstStyle>
            <a:p>
              <a:pPr lvl="0">
                <a:defRPr spc="0" sz="1800"/>
              </a:pPr>
              <a:r>
                <a:rPr spc="0" sz="20000"/>
                <a:t></a:t>
              </a:r>
            </a:p>
          </p:txBody>
        </p:sp>
      </p:grpSp>
    </p:spTree>
  </p:cSld>
  <p:clrMapOvr>
    <a:masterClrMapping/>
  </p:clrMapOvr>
  <p:transition spd="med" advClick="0" advTm="500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3"/>
      <p:bldP build="whole" bldLvl="1" animBg="1" rev="0" advAuto="0" spid="756" grpId="4"/>
      <p:bldP build="whole" bldLvl="1" animBg="1" rev="0" advAuto="0" spid="750" grpId="1"/>
      <p:bldP build="whole" bldLvl="1" animBg="1" rev="0" advAuto="0" spid="74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roup 787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783" name="Shape 783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4" name="Shape 784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1" name="Group 791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788" name="Shape 78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97" name="Group 797"/>
          <p:cNvGrpSpPr/>
          <p:nvPr/>
        </p:nvGrpSpPr>
        <p:grpSpPr>
          <a:xfrm rot="2700000">
            <a:off x="4240933" y="6834040"/>
            <a:ext cx="1908821" cy="1908817"/>
            <a:chOff x="0" y="0"/>
            <a:chExt cx="1908819" cy="1908816"/>
          </a:xfrm>
        </p:grpSpPr>
        <p:sp>
          <p:nvSpPr>
            <p:cNvPr id="792" name="Shape 792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00" name="Group 800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6"/>
          </a:xfrm>
        </p:grpSpPr>
        <p:sp>
          <p:nvSpPr>
            <p:cNvPr id="798" name="Shape 798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01" name="Shape 801"/>
          <p:cNvSpPr/>
          <p:nvPr/>
        </p:nvSpPr>
        <p:spPr>
          <a:xfrm>
            <a:off x="8055249" y="8521700"/>
            <a:ext cx="6983629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Industry Trends</a:t>
            </a:r>
          </a:p>
        </p:txBody>
      </p:sp>
      <p:sp>
        <p:nvSpPr>
          <p:cNvPr id="802" name="Shape 802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803" name="Shape 803"/>
          <p:cNvSpPr/>
          <p:nvPr/>
        </p:nvSpPr>
        <p:spPr>
          <a:xfrm>
            <a:off x="4130362" y="814758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nodeType="after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nodeType="afterEffect" presetClass="entr" presetSubtype="16" presetID="23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00"/>
                            </p:stCondLst>
                            <p:childTnLst>
                              <p:par>
                                <p:cTn id="23" nodeType="afterEffect" presetClass="entr" presetSubtype="16" presetID="23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00"/>
                            </p:stCondLst>
                            <p:childTnLst>
                              <p:par>
                                <p:cTn id="28" nodeType="afterEffect" presetClass="entr" presetSubtype="16" presetID="23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nodeType="afterEffect" presetClass="entr" presetSubtype="16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35" dur="75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7" grpId="5"/>
      <p:bldP build="whole" bldLvl="1" animBg="1" rev="0" advAuto="0" spid="803" grpId="7"/>
      <p:bldP build="whole" bldLvl="1" animBg="1" rev="0" advAuto="0" spid="802" grpId="2"/>
      <p:bldP build="whole" bldLvl="1" animBg="1" rev="0" advAuto="0" spid="797" grpId="3"/>
      <p:bldP build="whole" bldLvl="1" animBg="1" rev="0" advAuto="0" spid="791" grpId="6"/>
      <p:bldP build="whole" bldLvl="1" animBg="1" rev="0" advAuto="0" spid="800" grpId="4"/>
      <p:bldP build="whole" bldLvl="1" animBg="1" rev="0" advAuto="0" spid="80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/>
        </p:nvSpPr>
        <p:spPr>
          <a:xfrm>
            <a:off x="14312762" y="10798571"/>
            <a:ext cx="669565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00000"/>
              </a:lnSpc>
              <a:defRPr spc="0" sz="3400">
                <a:latin typeface="Lato Italic"/>
                <a:ea typeface="Lato Italic"/>
                <a:cs typeface="Lato Italic"/>
                <a:sym typeface="Lato Italic"/>
              </a:defRPr>
            </a:lvl1pPr>
          </a:lstStyle>
          <a:p>
            <a:pPr lvl="0">
              <a:defRPr spc="0" sz="1800"/>
            </a:pPr>
            <a:r>
              <a:rPr spc="0" sz="3400"/>
              <a:t>In short, software is eating the world.</a:t>
            </a:r>
          </a:p>
        </p:txBody>
      </p:sp>
      <p:grpSp>
        <p:nvGrpSpPr>
          <p:cNvPr id="812" name="Group 812"/>
          <p:cNvGrpSpPr/>
          <p:nvPr/>
        </p:nvGrpSpPr>
        <p:grpSpPr>
          <a:xfrm rot="10800000">
            <a:off x="20737772" y="11423411"/>
            <a:ext cx="571501" cy="571502"/>
            <a:chOff x="0" y="0"/>
            <a:chExt cx="571500" cy="571500"/>
          </a:xfrm>
        </p:grpSpPr>
        <p:sp>
          <p:nvSpPr>
            <p:cNvPr id="808" name="Shape 808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B6B9B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15" name="Group 815"/>
          <p:cNvGrpSpPr/>
          <p:nvPr/>
        </p:nvGrpSpPr>
        <p:grpSpPr>
          <a:xfrm>
            <a:off x="14242925" y="10030221"/>
            <a:ext cx="571502" cy="571501"/>
            <a:chOff x="0" y="0"/>
            <a:chExt cx="571500" cy="571500"/>
          </a:xfrm>
        </p:grpSpPr>
        <p:sp>
          <p:nvSpPr>
            <p:cNvPr id="813" name="Shape 813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B6B9B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18" name="Group 818"/>
          <p:cNvGrpSpPr/>
          <p:nvPr/>
        </p:nvGrpSpPr>
        <p:grpSpPr>
          <a:xfrm>
            <a:off x="12191999" y="5742806"/>
            <a:ext cx="10924481" cy="2336081"/>
            <a:chOff x="0" y="0"/>
            <a:chExt cx="10924479" cy="2336080"/>
          </a:xfrm>
        </p:grpSpPr>
        <p:sp>
          <p:nvSpPr>
            <p:cNvPr id="816" name="Shape 816"/>
            <p:cNvSpPr/>
            <p:nvPr/>
          </p:nvSpPr>
          <p:spPr>
            <a:xfrm>
              <a:off x="2479" y="276993"/>
              <a:ext cx="10922001" cy="2059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lnSpc>
                  <a:spcPct val="120000"/>
                </a:lnSpc>
                <a:defRPr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0" sz="2800"/>
                <a:t>Coauthor of Mosaic, cofounder of Netscape and technology visionary.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0" y="0"/>
              <a:ext cx="10916047" cy="0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</p:grpSp>
      <p:sp>
        <p:nvSpPr>
          <p:cNvPr id="819" name="Shape 819"/>
          <p:cNvSpPr/>
          <p:nvPr/>
        </p:nvSpPr>
        <p:spPr>
          <a:xfrm>
            <a:off x="12192000" y="4885928"/>
            <a:ext cx="33485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Marc Andreesen</a:t>
            </a:r>
          </a:p>
        </p:txBody>
      </p:sp>
      <p:sp>
        <p:nvSpPr>
          <p:cNvPr id="820" name="Shape 8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821" name="Shape 821"/>
          <p:cNvSpPr/>
          <p:nvPr/>
        </p:nvSpPr>
        <p:spPr>
          <a:xfrm>
            <a:off x="1268759" y="480154"/>
            <a:ext cx="1918413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ct val="120000"/>
              </a:lnSpc>
              <a:defRPr spc="0" sz="1800"/>
            </a:pPr>
            <a:r>
              <a:rPr spc="180" sz="6000"/>
              <a:t></a:t>
            </a:r>
            <a:r>
              <a:rPr spc="180" sz="6000">
                <a:latin typeface="Lato Black"/>
                <a:ea typeface="Lato Black"/>
                <a:cs typeface="Lato Black"/>
                <a:sym typeface="Lato Black"/>
              </a:rPr>
              <a:t> Wall Street Journal - Software is Eating the World</a:t>
            </a:r>
          </a:p>
        </p:txBody>
      </p:sp>
      <p:sp>
        <p:nvSpPr>
          <p:cNvPr id="822" name="Shape 822"/>
          <p:cNvSpPr/>
          <p:nvPr/>
        </p:nvSpPr>
        <p:spPr>
          <a:xfrm>
            <a:off x="1268759" y="2924095"/>
            <a:ext cx="8903531" cy="8903530"/>
          </a:xfrm>
          <a:prstGeom prst="rect">
            <a:avLst/>
          </a:prstGeom>
          <a:solidFill>
            <a:srgbClr val="FAFAF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lnSpc>
                <a:spcPct val="100000"/>
              </a:lnSpc>
              <a:defRPr spc="29" sz="3000">
                <a:solidFill>
                  <a:srgbClr val="F2F2F2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Lato Regular"/>
              </a:defRPr>
            </a:pPr>
          </a:p>
        </p:txBody>
      </p:sp>
      <p:grpSp>
        <p:nvGrpSpPr>
          <p:cNvPr id="825" name="Group 825"/>
          <p:cNvGrpSpPr/>
          <p:nvPr/>
        </p:nvGrpSpPr>
        <p:grpSpPr>
          <a:xfrm>
            <a:off x="1302329" y="2953226"/>
            <a:ext cx="8825416" cy="8825416"/>
            <a:chOff x="1449" y="0"/>
            <a:chExt cx="8825415" cy="8825414"/>
          </a:xfrm>
        </p:grpSpPr>
        <p:sp>
          <p:nvSpPr>
            <p:cNvPr id="823" name="Shape 823"/>
            <p:cNvSpPr/>
            <p:nvPr/>
          </p:nvSpPr>
          <p:spPr>
            <a:xfrm>
              <a:off x="1449" y="0"/>
              <a:ext cx="8825416" cy="8825415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lnSpc>
                  <a:spcPct val="100000"/>
                </a:lnSpc>
                <a:defRPr spc="29" sz="30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Lato Regular"/>
                </a:defRPr>
              </a:pPr>
            </a:p>
          </p:txBody>
        </p:sp>
        <p:pic>
          <p:nvPicPr>
            <p:cNvPr id="824" name="pasted-image-filtered.jpe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63875" y="1027406"/>
              <a:ext cx="6454462" cy="682791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828" name="Group 828"/>
          <p:cNvGrpSpPr/>
          <p:nvPr/>
        </p:nvGrpSpPr>
        <p:grpSpPr>
          <a:xfrm rot="10800000">
            <a:off x="5720524" y="7361020"/>
            <a:ext cx="4451766" cy="4451766"/>
            <a:chOff x="0" y="0"/>
            <a:chExt cx="4451764" cy="4451764"/>
          </a:xfrm>
        </p:grpSpPr>
        <p:sp>
          <p:nvSpPr>
            <p:cNvPr id="826" name="Shape 826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7" name="Shape 827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32" name="Group 832"/>
          <p:cNvGrpSpPr/>
          <p:nvPr/>
        </p:nvGrpSpPr>
        <p:grpSpPr>
          <a:xfrm rot="16200000">
            <a:off x="1268759" y="7361020"/>
            <a:ext cx="4451766" cy="4451766"/>
            <a:chOff x="0" y="0"/>
            <a:chExt cx="4451764" cy="4451764"/>
          </a:xfrm>
        </p:grpSpPr>
        <p:sp>
          <p:nvSpPr>
            <p:cNvPr id="829" name="Shape 829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1268759" y="2924095"/>
            <a:ext cx="4451766" cy="4451766"/>
            <a:chOff x="0" y="0"/>
            <a:chExt cx="4451764" cy="4451764"/>
          </a:xfrm>
        </p:grpSpPr>
        <p:sp>
          <p:nvSpPr>
            <p:cNvPr id="833" name="Shape 833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43" name="Group 843"/>
          <p:cNvGrpSpPr/>
          <p:nvPr/>
        </p:nvGrpSpPr>
        <p:grpSpPr>
          <a:xfrm rot="5400000">
            <a:off x="5720524" y="2924095"/>
            <a:ext cx="4451766" cy="4451766"/>
            <a:chOff x="0" y="0"/>
            <a:chExt cx="4451764" cy="4451764"/>
          </a:xfrm>
        </p:grpSpPr>
        <p:sp>
          <p:nvSpPr>
            <p:cNvPr id="838" name="Shape 838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0" y="0"/>
              <a:ext cx="4451765" cy="445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48" name="Group 848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844" name="Shape 84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5" name="Shape 84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6" name="Shape 84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7" name="Shape 84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2" name="Group 852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849" name="Shape 84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8" name="Group 858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853" name="Shape 85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7" name="Shape 85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61" name="Group 861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859" name="Shape 859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866" name="Group 866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862" name="Shape 86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4" name="Shape 86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70" name="Group 870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867" name="Shape 86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76" name="Group 876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871" name="Shape 87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2" name="Shape 87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3" name="Shape 87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4" name="Shape 87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79" name="Group 879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877" name="Shape 87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8" name="Shape 87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99" name="Group 899"/>
          <p:cNvGrpSpPr/>
          <p:nvPr/>
        </p:nvGrpSpPr>
        <p:grpSpPr>
          <a:xfrm>
            <a:off x="1268759" y="2924095"/>
            <a:ext cx="8903531" cy="8888691"/>
            <a:chOff x="0" y="0"/>
            <a:chExt cx="8903529" cy="8888690"/>
          </a:xfrm>
        </p:grpSpPr>
        <p:grpSp>
          <p:nvGrpSpPr>
            <p:cNvPr id="883" name="Group 883"/>
            <p:cNvGrpSpPr/>
            <p:nvPr/>
          </p:nvGrpSpPr>
          <p:grpSpPr>
            <a:xfrm rot="10800000">
              <a:off x="4451764" y="4436924"/>
              <a:ext cx="4451766" cy="4451766"/>
              <a:chOff x="0" y="0"/>
              <a:chExt cx="4451764" cy="4451764"/>
            </a:xfrm>
          </p:grpSpPr>
          <p:sp>
            <p:nvSpPr>
              <p:cNvPr id="881" name="Shape 881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87" name="Group 887"/>
            <p:cNvGrpSpPr/>
            <p:nvPr/>
          </p:nvGrpSpPr>
          <p:grpSpPr>
            <a:xfrm rot="16200000">
              <a:off x="0" y="4436924"/>
              <a:ext cx="4451765" cy="4451766"/>
              <a:chOff x="0" y="0"/>
              <a:chExt cx="4451764" cy="4451764"/>
            </a:xfrm>
          </p:grpSpPr>
          <p:sp>
            <p:nvSpPr>
              <p:cNvPr id="884" name="Shape 884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92" name="Group 892"/>
            <p:cNvGrpSpPr/>
            <p:nvPr/>
          </p:nvGrpSpPr>
          <p:grpSpPr>
            <a:xfrm>
              <a:off x="-1" y="0"/>
              <a:ext cx="4451766" cy="4451765"/>
              <a:chOff x="0" y="0"/>
              <a:chExt cx="4451764" cy="4451764"/>
            </a:xfrm>
          </p:grpSpPr>
          <p:sp>
            <p:nvSpPr>
              <p:cNvPr id="888" name="Shape 888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98" name="Group 898"/>
            <p:cNvGrpSpPr/>
            <p:nvPr/>
          </p:nvGrpSpPr>
          <p:grpSpPr>
            <a:xfrm rot="5400000">
              <a:off x="4451764" y="-1"/>
              <a:ext cx="4451766" cy="4451766"/>
              <a:chOff x="0" y="0"/>
              <a:chExt cx="4451764" cy="4451764"/>
            </a:xfrm>
          </p:grpSpPr>
          <p:sp>
            <p:nvSpPr>
              <p:cNvPr id="893" name="Shape 893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0" y="0"/>
                <a:ext cx="4451765" cy="4451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016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900" name="Shape 900"/>
          <p:cNvSpPr/>
          <p:nvPr/>
        </p:nvSpPr>
        <p:spPr>
          <a:xfrm>
            <a:off x="1420706" y="11135121"/>
            <a:ext cx="359819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pc="0" sz="1800"/>
            </a:pPr>
            <a:r>
              <a:rPr spc="0" sz="2800"/>
              <a:t>Photo by </a:t>
            </a:r>
            <a:r>
              <a:rPr spc="0" sz="2800" u="sng">
                <a:hlinkClick r:id="rId3" invalidUrl="" action="" tgtFrame="" tooltip="" history="1" highlightClick="0" endSnd="0"/>
              </a:rPr>
              <a:t>JD Hancock</a:t>
            </a:r>
          </a:p>
        </p:txBody>
      </p:sp>
      <p:sp>
        <p:nvSpPr>
          <p:cNvPr id="901" name="Shape 901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</p:spTree>
  </p:cSld>
  <p:clrMapOvr>
    <a:masterClrMapping/>
  </p:clrMapOvr>
  <p:transition spd="slow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xit" presetSubtype="0" presetID="1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7" grpId="1"/>
      <p:bldP build="whole" bldLvl="1" animBg="1" rev="0" advAuto="0" spid="832" grpId="3"/>
      <p:bldP build="whole" bldLvl="1" animBg="1" rev="0" advAuto="0" spid="843" grpId="2"/>
      <p:bldP build="whole" bldLvl="1" animBg="1" rev="0" advAuto="0" spid="828" grpId="4"/>
      <p:bldP build="whole" bldLvl="1" animBg="1" rev="0" advAuto="0" spid="899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904" name="Shape 904"/>
          <p:cNvSpPr/>
          <p:nvPr/>
        </p:nvSpPr>
        <p:spPr>
          <a:xfrm>
            <a:off x="1268759" y="476250"/>
            <a:ext cx="11554715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Software is Changing Industries</a:t>
            </a:r>
          </a:p>
        </p:txBody>
      </p:sp>
      <p:sp>
        <p:nvSpPr>
          <p:cNvPr id="905" name="Shape 905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924" name="Group 924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910" name="Group 910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906" name="Shape 90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7" name="Shape 90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8" name="Shape 90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09" name="Shape 90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14" name="Group 914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911" name="Shape 91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3" name="Shape 913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20" name="Group 920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915" name="Shape 91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6" name="Shape 916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7" name="Shape 91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8" name="Shape 91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19" name="Shape 919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23" name="Group 923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921" name="Shape 92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22" name="Shape 92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29" name="Group 929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925" name="Shape 92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6" name="Shape 92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33" name="Group 933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930" name="Shape 93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39" name="Group 939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934" name="Shape 93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8" name="Shape 93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42" name="Group 942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940" name="Shape 940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1" name="Shape 941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54" name="Group 954"/>
          <p:cNvGrpSpPr/>
          <p:nvPr/>
        </p:nvGrpSpPr>
        <p:grpSpPr>
          <a:xfrm>
            <a:off x="461434" y="3674533"/>
            <a:ext cx="22364699" cy="7935808"/>
            <a:chOff x="0" y="0"/>
            <a:chExt cx="22364698" cy="7935807"/>
          </a:xfrm>
        </p:grpSpPr>
        <p:pic>
          <p:nvPicPr>
            <p:cNvPr id="943" name="image1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18174" y="349005"/>
              <a:ext cx="3918883" cy="998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4" name="Shape 944"/>
            <p:cNvSpPr/>
            <p:nvPr/>
          </p:nvSpPr>
          <p:spPr>
            <a:xfrm>
              <a:off x="0" y="1807635"/>
              <a:ext cx="7700433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Lato Regular"/>
                </a:rPr>
                <a:t>$3.5B valuation</a:t>
              </a:r>
              <a:endParaRPr sz="4200">
                <a:solidFill>
                  <a:srgbClr val="808080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Financial Services </a:t>
              </a:r>
            </a:p>
          </p:txBody>
        </p:sp>
        <p:sp>
          <p:nvSpPr>
            <p:cNvPr id="945" name="Shape 945"/>
            <p:cNvSpPr/>
            <p:nvPr/>
          </p:nvSpPr>
          <p:spPr>
            <a:xfrm>
              <a:off x="1212848" y="6532034"/>
              <a:ext cx="6455836" cy="136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Lato Regular"/>
                </a:rPr>
                <a:t>$3.5B valuation</a:t>
              </a:r>
              <a:endParaRPr sz="3600">
                <a:solidFill>
                  <a:srgbClr val="808080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80808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Travel &amp; Hospitality </a:t>
              </a:r>
            </a:p>
          </p:txBody>
        </p:sp>
        <p:pic>
          <p:nvPicPr>
            <p:cNvPr id="946" name="image17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320866" y="0"/>
              <a:ext cx="2628900" cy="1748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7" name="Shape 947"/>
            <p:cNvSpPr/>
            <p:nvPr/>
          </p:nvSpPr>
          <p:spPr>
            <a:xfrm>
              <a:off x="9135533" y="1807635"/>
              <a:ext cx="4995335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Lato Regular"/>
                </a:rPr>
                <a:t>$40B valuation </a:t>
              </a:r>
              <a:endParaRPr sz="4200">
                <a:solidFill>
                  <a:srgbClr val="808080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Transportation</a:t>
              </a:r>
            </a:p>
          </p:txBody>
        </p:sp>
        <p:sp>
          <p:nvSpPr>
            <p:cNvPr id="948" name="Shape 948"/>
            <p:cNvSpPr/>
            <p:nvPr/>
          </p:nvSpPr>
          <p:spPr>
            <a:xfrm>
              <a:off x="7852833" y="6532034"/>
              <a:ext cx="7560734" cy="136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Lato Regular"/>
                </a:rPr>
                <a:t>$3.2B Acquisition by Google</a:t>
              </a:r>
              <a:endParaRPr sz="3600">
                <a:solidFill>
                  <a:srgbClr val="808080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80808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Home Automation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16730133" y="1807635"/>
              <a:ext cx="5418668" cy="151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Lato Regular"/>
                </a:rPr>
                <a:t>$26B valuation </a:t>
              </a:r>
              <a:endParaRPr sz="4200">
                <a:solidFill>
                  <a:srgbClr val="808080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80808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Entertainment 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16637000" y="6574367"/>
              <a:ext cx="5727699" cy="136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7F7F7F"/>
                  </a:solidFill>
                  <a:latin typeface="+mj-lt"/>
                  <a:ea typeface="+mj-ea"/>
                  <a:cs typeface="+mj-cs"/>
                  <a:sym typeface="Lato Regular"/>
                </a:rPr>
                <a:t>$26B valuation </a:t>
              </a:r>
              <a:endParaRPr sz="3600">
                <a:solidFill>
                  <a:srgbClr val="7F7F7F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7F7F7F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Automotive</a:t>
              </a:r>
            </a:p>
          </p:txBody>
        </p:sp>
        <p:pic>
          <p:nvPicPr>
            <p:cNvPr id="951" name="image18.png" descr="Netflix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957801" y="571501"/>
              <a:ext cx="2899833" cy="880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2" name="image19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281664" y="3790364"/>
              <a:ext cx="3256364" cy="25936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3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666173" y="4381825"/>
              <a:ext cx="1533526" cy="177104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955" name="Shape 955"/>
          <p:cNvSpPr/>
          <p:nvPr/>
        </p:nvSpPr>
        <p:spPr>
          <a:xfrm>
            <a:off x="380962" y="2562615"/>
            <a:ext cx="2362207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pc="0" sz="1800"/>
            </a:pPr>
            <a:r>
              <a:rPr spc="0" sz="4400"/>
              <a:t>Starting at 0 in 2011, these companies have created more then </a:t>
            </a:r>
            <a:r>
              <a:rPr spc="0" sz="4400">
                <a:solidFill>
                  <a:srgbClr val="FF9300"/>
                </a:solidFill>
              </a:rPr>
              <a:t>50B in market valuation.</a:t>
            </a:r>
            <a:endParaRPr spc="0" sz="4400"/>
          </a:p>
        </p:txBody>
      </p:sp>
      <p:pic>
        <p:nvPicPr>
          <p:cNvPr id="95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48247" y="8381322"/>
            <a:ext cx="4501357" cy="139700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959" name="Shape 959"/>
          <p:cNvSpPr/>
          <p:nvPr/>
        </p:nvSpPr>
        <p:spPr>
          <a:xfrm>
            <a:off x="1224009" y="476250"/>
            <a:ext cx="71294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Top 5 IT Companies</a:t>
            </a:r>
          </a:p>
        </p:txBody>
      </p:sp>
      <p:sp>
        <p:nvSpPr>
          <p:cNvPr id="960" name="Shape 960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979" name="Group 979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965" name="Group 965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961" name="Shape 96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3" name="Shape 96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4" name="Shape 96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69" name="Group 969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966" name="Shape 96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75" name="Group 975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970" name="Shape 97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1" name="Shape 97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2" name="Shape 97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3" name="Shape 97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4" name="Shape 97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78" name="Group 978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976" name="Shape 976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7" name="Shape 97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84" name="Group 984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980" name="Shape 98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3" name="Shape 98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88" name="Group 988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985" name="Shape 98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94" name="Group 994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989" name="Shape 98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1" name="Shape 99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97" name="Group 997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995" name="Shape 995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Shape 996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98" name="Shape 998"/>
          <p:cNvSpPr/>
          <p:nvPr/>
        </p:nvSpPr>
        <p:spPr>
          <a:xfrm>
            <a:off x="1807990" y="3056254"/>
            <a:ext cx="2029246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4400"/>
            </a:lvl1pPr>
          </a:lstStyle>
          <a:p>
            <a:pPr lvl="0">
              <a:defRPr spc="0" sz="1800"/>
            </a:pPr>
            <a:r>
              <a:rPr spc="0" sz="4400"/>
              <a:t>Since 2011, these companies have had 32 quarters of revenue growth &lt; 2%</a:t>
            </a:r>
            <a:endParaRPr spc="0" sz="4400"/>
          </a:p>
        </p:txBody>
      </p:sp>
      <p:grpSp>
        <p:nvGrpSpPr>
          <p:cNvPr id="1001" name="Group 1001"/>
          <p:cNvGrpSpPr/>
          <p:nvPr/>
        </p:nvGrpSpPr>
        <p:grpSpPr>
          <a:xfrm>
            <a:off x="3212895" y="3872267"/>
            <a:ext cx="16442879" cy="9098896"/>
            <a:chOff x="-101600" y="-101600"/>
            <a:chExt cx="16442878" cy="9098894"/>
          </a:xfrm>
        </p:grpSpPr>
        <p:pic>
          <p:nvPicPr>
            <p:cNvPr id="1000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226979" cy="87559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9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01600" y="-101600"/>
              <a:ext cx="16442879" cy="909889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push dir="l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004" name="Shape 1004"/>
          <p:cNvSpPr/>
          <p:nvPr/>
        </p:nvSpPr>
        <p:spPr>
          <a:xfrm>
            <a:off x="1243359" y="480154"/>
            <a:ext cx="1360754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What We’re Hearing From Customers</a:t>
            </a:r>
          </a:p>
        </p:txBody>
      </p:sp>
      <p:sp>
        <p:nvSpPr>
          <p:cNvPr id="1005" name="Shape 1005"/>
          <p:cNvSpPr/>
          <p:nvPr/>
        </p:nvSpPr>
        <p:spPr>
          <a:xfrm>
            <a:off x="22263185" y="624616"/>
            <a:ext cx="60853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defRPr spc="38" sz="3800"/>
            </a:lvl1pPr>
          </a:lstStyle>
          <a:p>
            <a:pPr lvl="0">
              <a:defRPr spc="0" sz="1800"/>
            </a:pPr>
            <a:r>
              <a:rPr spc="38" sz="3800"/>
              <a:t></a:t>
            </a:r>
          </a:p>
        </p:txBody>
      </p:sp>
      <p:pic>
        <p:nvPicPr>
          <p:cNvPr id="1006" name="image5.png"/>
          <p:cNvPicPr/>
          <p:nvPr/>
        </p:nvPicPr>
        <p:blipFill>
          <a:blip r:embed="rId2">
            <a:extLst/>
          </a:blip>
          <a:srcRect l="0" t="0" r="30428" b="37897"/>
          <a:stretch>
            <a:fillRect/>
          </a:stretch>
        </p:blipFill>
        <p:spPr>
          <a:xfrm flipH="1">
            <a:off x="13690702" y="1931788"/>
            <a:ext cx="11679671" cy="10416034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Shape 1007"/>
          <p:cNvSpPr/>
          <p:nvPr/>
        </p:nvSpPr>
        <p:spPr>
          <a:xfrm>
            <a:off x="17691424" y="2219234"/>
            <a:ext cx="3644539" cy="3644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685D">
              <a:alpha val="35000"/>
            </a:srgbClr>
          </a:solidFill>
          <a:ln w="25400">
            <a:solidFill>
              <a:srgbClr val="FFFFFF"/>
            </a:solidFill>
          </a:ln>
          <a:effectLst>
            <a:outerShdw sx="100000" sy="100000" kx="0" ky="0" algn="b" rotWithShape="0" blurRad="469900" dist="0" dir="2700000">
              <a:srgbClr val="000000">
                <a:alpha val="43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b="1" spc="0" sz="5200">
                <a:solidFill>
                  <a:srgbClr val="FFFFFF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08" name="Shape 1008"/>
          <p:cNvSpPr/>
          <p:nvPr/>
        </p:nvSpPr>
        <p:spPr>
          <a:xfrm>
            <a:off x="13660755" y="1928815"/>
            <a:ext cx="7630228" cy="1042232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012" name="Group 1012"/>
          <p:cNvGrpSpPr/>
          <p:nvPr/>
        </p:nvGrpSpPr>
        <p:grpSpPr>
          <a:xfrm>
            <a:off x="17571880" y="3313295"/>
            <a:ext cx="5525146" cy="4284129"/>
            <a:chOff x="0" y="0"/>
            <a:chExt cx="5525144" cy="4284128"/>
          </a:xfrm>
        </p:grpSpPr>
        <p:sp>
          <p:nvSpPr>
            <p:cNvPr id="1009" name="Shape 1009"/>
            <p:cNvSpPr/>
            <p:nvPr/>
          </p:nvSpPr>
          <p:spPr>
            <a:xfrm>
              <a:off x="2008834" y="790981"/>
              <a:ext cx="3470913" cy="3493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32000" y="2017352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spcBef>
                  <a:spcPts val="600"/>
                </a:spcBef>
                <a:defRPr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Social</a:t>
              </a: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0" y="-1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Cloud</a:t>
              </a:r>
            </a:p>
          </p:txBody>
        </p:sp>
      </p:grpSp>
      <p:grpSp>
        <p:nvGrpSpPr>
          <p:cNvPr id="1015" name="Group 1015"/>
          <p:cNvGrpSpPr/>
          <p:nvPr/>
        </p:nvGrpSpPr>
        <p:grpSpPr>
          <a:xfrm>
            <a:off x="17915428" y="6136277"/>
            <a:ext cx="3516311" cy="3493142"/>
            <a:chOff x="0" y="0"/>
            <a:chExt cx="3516309" cy="3493141"/>
          </a:xfrm>
        </p:grpSpPr>
        <p:sp>
          <p:nvSpPr>
            <p:cNvPr id="1013" name="Shape 1013"/>
            <p:cNvSpPr/>
            <p:nvPr/>
          </p:nvSpPr>
          <p:spPr>
            <a:xfrm>
              <a:off x="-1" y="0"/>
              <a:ext cx="3470914" cy="349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3165" y="887703"/>
              <a:ext cx="3493145" cy="181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spcBef>
                  <a:spcPts val="600"/>
                </a:spcBef>
                <a:defRPr spc="0" sz="1800"/>
              </a:pPr>
              <a: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rPr>
                <a:t>Big</a:t>
              </a:r>
              <a:b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rPr>
              </a:br>
              <a: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rPr>
                <a:t>Data</a:t>
              </a:r>
            </a:p>
          </p:txBody>
        </p:sp>
      </p:grpSp>
      <p:grpSp>
        <p:nvGrpSpPr>
          <p:cNvPr id="1018" name="Group 1018"/>
          <p:cNvGrpSpPr/>
          <p:nvPr/>
        </p:nvGrpSpPr>
        <p:grpSpPr>
          <a:xfrm>
            <a:off x="16086628" y="4341343"/>
            <a:ext cx="3516311" cy="3493143"/>
            <a:chOff x="0" y="0"/>
            <a:chExt cx="3516309" cy="3493141"/>
          </a:xfrm>
        </p:grpSpPr>
        <p:sp>
          <p:nvSpPr>
            <p:cNvPr id="1016" name="Shape 1016"/>
            <p:cNvSpPr/>
            <p:nvPr/>
          </p:nvSpPr>
          <p:spPr>
            <a:xfrm>
              <a:off x="-1" y="0"/>
              <a:ext cx="3470914" cy="349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685D">
                <a:alpha val="35000"/>
              </a:srgbClr>
            </a:solidFill>
            <a:ln w="25400" cap="flat">
              <a:solidFill>
                <a:srgbClr val="FFFFFF"/>
              </a:solidFill>
              <a:prstDash val="solid"/>
              <a:bevel/>
            </a:ln>
            <a:effectLst>
              <a:outerShdw sx="100000" sy="100000" kx="0" ky="0" algn="b" rotWithShape="0" blurRad="469900" dist="0" dir="2700000">
                <a:srgbClr val="000000">
                  <a:alpha val="43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b="1"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3165" y="1226371"/>
              <a:ext cx="3493145" cy="103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spcBef>
                  <a:spcPts val="600"/>
                </a:spcBef>
                <a:defRPr spc="0"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5200">
                  <a:solidFill>
                    <a:srgbClr val="FFFFFF"/>
                  </a:solidFill>
                  <a:effectLst>
                    <a:outerShdw sx="100000" sy="100000" kx="0" ky="0" algn="b" rotWithShape="0" blurRad="50800" dist="38100" dir="2700000">
                      <a:srgbClr val="000000">
                        <a:alpha val="43000"/>
                      </a:srgbClr>
                    </a:outerShdw>
                  </a:effectLst>
                </a:rPr>
                <a:t>Mobile</a:t>
              </a:r>
            </a:p>
          </p:txBody>
        </p:sp>
      </p:grpSp>
      <p:grpSp>
        <p:nvGrpSpPr>
          <p:cNvPr id="1022" name="Group 1022"/>
          <p:cNvGrpSpPr/>
          <p:nvPr/>
        </p:nvGrpSpPr>
        <p:grpSpPr>
          <a:xfrm>
            <a:off x="463422" y="2977831"/>
            <a:ext cx="14047020" cy="4648375"/>
            <a:chOff x="0" y="0"/>
            <a:chExt cx="14047018" cy="4648373"/>
          </a:xfrm>
        </p:grpSpPr>
        <p:pic>
          <p:nvPicPr>
            <p:cNvPr id="1019" name="image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66979" cy="1666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0" name="Shape 1020"/>
            <p:cNvSpPr/>
            <p:nvPr/>
          </p:nvSpPr>
          <p:spPr>
            <a:xfrm>
              <a:off x="1857397" y="407445"/>
              <a:ext cx="4439006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4800">
                  <a:solidFill>
                    <a:srgbClr val="F16F3B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800">
                  <a:solidFill>
                    <a:srgbClr val="F16F3B"/>
                  </a:solidFill>
                </a:rPr>
                <a:t>Need for Speed</a:t>
              </a: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1855018" y="1280333"/>
              <a:ext cx="12192001" cy="336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48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Enterprises are being driven to </a:t>
              </a:r>
              <a:r>
                <a:rPr sz="48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compete, innovate &amp; execute </a:t>
              </a:r>
              <a:r>
                <a:rPr sz="48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faster than ever before:</a:t>
              </a:r>
              <a:endParaRPr sz="48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Global reach and emerging markets</a:t>
              </a:r>
              <a:endParaRPr sz="36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Ever-increasing customer expectations</a:t>
              </a:r>
              <a:endParaRPr sz="36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028700" indent="-571500" defTabSz="914400">
                <a:lnSpc>
                  <a:spcPct val="100000"/>
                </a:lnSpc>
                <a:buClr>
                  <a:srgbClr val="4D4D4D"/>
                </a:buClr>
                <a:buSzPct val="100000"/>
                <a:buFont typeface="Wingdings"/>
                <a:buChar char="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Legacy environment &amp; cost pressures</a:t>
              </a:r>
            </a:p>
          </p:txBody>
        </p:sp>
      </p:grpSp>
      <p:sp>
        <p:nvSpPr>
          <p:cNvPr id="1023" name="Shape 1023"/>
          <p:cNvSpPr/>
          <p:nvPr/>
        </p:nvSpPr>
        <p:spPr>
          <a:xfrm>
            <a:off x="986398" y="9713480"/>
            <a:ext cx="13388622" cy="2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lvl="0" defTabSz="914400">
              <a:lnSpc>
                <a:spcPct val="100000"/>
              </a:lnSpc>
              <a:defRPr spc="0" sz="1800"/>
            </a:pPr>
            <a:r>
              <a:rPr sz="48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rPr>
              <a:t>At a time when we’re witnessing the most</a:t>
            </a:r>
            <a:r>
              <a:rPr sz="4800">
                <a:solidFill>
                  <a:srgbClr val="F16F3B"/>
                </a:solidFill>
                <a:latin typeface="Lato Semibold"/>
                <a:ea typeface="Lato Semibold"/>
                <a:cs typeface="Lato Semibold"/>
                <a:sym typeface="Lato Semibold"/>
              </a:rPr>
              <a:t> disruptive platform shifts</a:t>
            </a:r>
            <a:r>
              <a:rPr sz="4800">
                <a:solidFill>
                  <a:srgbClr val="F16F3B"/>
                </a:solidFill>
                <a:latin typeface="+mj-lt"/>
                <a:ea typeface="+mj-ea"/>
                <a:cs typeface="+mj-cs"/>
                <a:sym typeface="Lato Regular"/>
              </a:rPr>
              <a:t> </a:t>
            </a:r>
            <a:r>
              <a:rPr sz="48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rPr>
              <a:t>and advances in technology in over 30 years</a:t>
            </a:r>
          </a:p>
        </p:txBody>
      </p:sp>
      <p:grpSp>
        <p:nvGrpSpPr>
          <p:cNvPr id="1029" name="Group 1029"/>
          <p:cNvGrpSpPr/>
          <p:nvPr/>
        </p:nvGrpSpPr>
        <p:grpSpPr>
          <a:xfrm>
            <a:off x="13783820" y="9979376"/>
            <a:ext cx="10945804" cy="1980486"/>
            <a:chOff x="0" y="0"/>
            <a:chExt cx="10945802" cy="1980485"/>
          </a:xfrm>
        </p:grpSpPr>
        <p:pic>
          <p:nvPicPr>
            <p:cNvPr id="1024" name="image10.png" descr="chevron18.png"/>
            <p:cNvPicPr/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2009421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5" name="image10.png" descr="chevron18.png"/>
            <p:cNvPicPr/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0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6" name="image10.png" descr="chevron18.png"/>
            <p:cNvPicPr/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3996271" y="0"/>
              <a:ext cx="2930660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7" name="image10.png" descr="chevron18.png"/>
            <p:cNvPicPr/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5983127" y="0"/>
              <a:ext cx="2930660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image10.png" descr="chevron18.png"/>
            <p:cNvPicPr/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8015144" y="0"/>
              <a:ext cx="2930659" cy="19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0" name="Shape 1030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1049" name="Group 1049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035" name="Group 1035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031" name="Shape 103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2" name="Shape 103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3" name="Shape 103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4" name="Shape 103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39" name="Group 1039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036" name="Shape 103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45" name="Group 1045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040" name="Shape 104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1" name="Shape 104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2" name="Shape 104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3" name="Shape 104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4" name="Shape 104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48" name="Group 1048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046" name="Shape 1046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47" name="Shape 104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054" name="Group 1054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050" name="Shape 105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1" name="Shape 105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2" name="Shape 105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58" name="Group 1058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055" name="Shape 105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4" name="Group 1064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059" name="Shape 105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7" name="Group 1067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065" name="Shape 1065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6" name="Shape 1066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1268759" y="1064354"/>
            <a:ext cx="71212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The Unsustainable Path for Traditional IT</a:t>
            </a:r>
          </a:p>
        </p:txBody>
      </p:sp>
      <p:sp>
        <p:nvSpPr>
          <p:cNvPr id="1070" name="Shape 10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071" name="Shape 1071"/>
          <p:cNvSpPr/>
          <p:nvPr/>
        </p:nvSpPr>
        <p:spPr>
          <a:xfrm>
            <a:off x="1268759" y="226154"/>
            <a:ext cx="163412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Business Expectations Exceed IT Capabilities</a:t>
            </a:r>
          </a:p>
        </p:txBody>
      </p:sp>
      <p:sp>
        <p:nvSpPr>
          <p:cNvPr id="1072" name="Shape 1072"/>
          <p:cNvSpPr/>
          <p:nvPr/>
        </p:nvSpPr>
        <p:spPr>
          <a:xfrm>
            <a:off x="-1" y="2777639"/>
            <a:ext cx="24384001" cy="1002045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rgbClr val="D9D9D9"/>
              </a:gs>
            </a:gsLst>
            <a:lin ang="16268969"/>
          </a:gra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defTabSz="914400">
              <a:lnSpc>
                <a:spcPct val="100000"/>
              </a:lnSpc>
              <a:defRPr spc="0" sz="48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73" name="Shape 1073"/>
          <p:cNvSpPr/>
          <p:nvPr/>
        </p:nvSpPr>
        <p:spPr>
          <a:xfrm>
            <a:off x="14550974" y="4163571"/>
            <a:ext cx="1" cy="6297239"/>
          </a:xfrm>
          <a:prstGeom prst="line">
            <a:avLst/>
          </a:prstGeom>
          <a:ln w="25400">
            <a:solidFill/>
            <a:round/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4" name="Shape 1074"/>
          <p:cNvSpPr/>
          <p:nvPr/>
        </p:nvSpPr>
        <p:spPr>
          <a:xfrm>
            <a:off x="10810080" y="5329107"/>
            <a:ext cx="37417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3600"/>
              <a:t>Cloud</a:t>
            </a:r>
          </a:p>
        </p:txBody>
      </p:sp>
      <p:grpSp>
        <p:nvGrpSpPr>
          <p:cNvPr id="1077" name="Group 1077"/>
          <p:cNvGrpSpPr/>
          <p:nvPr/>
        </p:nvGrpSpPr>
        <p:grpSpPr>
          <a:xfrm>
            <a:off x="12310136" y="4382997"/>
            <a:ext cx="660755" cy="827731"/>
            <a:chOff x="0" y="0"/>
            <a:chExt cx="660754" cy="827730"/>
          </a:xfrm>
        </p:grpSpPr>
        <p:sp>
          <p:nvSpPr>
            <p:cNvPr id="1075" name="Shape 1075"/>
            <p:cNvSpPr/>
            <p:nvPr/>
          </p:nvSpPr>
          <p:spPr>
            <a:xfrm>
              <a:off x="-1" y="-1"/>
              <a:ext cx="660756" cy="82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66" y="0"/>
                  </a:moveTo>
                  <a:cubicBezTo>
                    <a:pt x="2234" y="0"/>
                    <a:pt x="2234" y="0"/>
                    <a:pt x="2234" y="0"/>
                  </a:cubicBezTo>
                  <a:cubicBezTo>
                    <a:pt x="1024" y="0"/>
                    <a:pt x="0" y="614"/>
                    <a:pt x="0" y="1340"/>
                  </a:cubicBezTo>
                  <a:cubicBezTo>
                    <a:pt x="0" y="20260"/>
                    <a:pt x="0" y="20260"/>
                    <a:pt x="0" y="20260"/>
                  </a:cubicBezTo>
                  <a:cubicBezTo>
                    <a:pt x="0" y="21014"/>
                    <a:pt x="1024" y="21600"/>
                    <a:pt x="2234" y="21600"/>
                  </a:cubicBezTo>
                  <a:cubicBezTo>
                    <a:pt x="19366" y="21600"/>
                    <a:pt x="19366" y="21600"/>
                    <a:pt x="19366" y="21600"/>
                  </a:cubicBezTo>
                  <a:cubicBezTo>
                    <a:pt x="20576" y="21600"/>
                    <a:pt x="21600" y="21014"/>
                    <a:pt x="21600" y="20260"/>
                  </a:cubicBezTo>
                  <a:cubicBezTo>
                    <a:pt x="21600" y="1340"/>
                    <a:pt x="21600" y="1340"/>
                    <a:pt x="21600" y="1340"/>
                  </a:cubicBezTo>
                  <a:cubicBezTo>
                    <a:pt x="21600" y="614"/>
                    <a:pt x="20576" y="0"/>
                    <a:pt x="19366" y="0"/>
                  </a:cubicBezTo>
                  <a:close/>
                  <a:moveTo>
                    <a:pt x="10800" y="20623"/>
                  </a:moveTo>
                  <a:cubicBezTo>
                    <a:pt x="10102" y="20623"/>
                    <a:pt x="9497" y="20260"/>
                    <a:pt x="9497" y="19842"/>
                  </a:cubicBezTo>
                  <a:cubicBezTo>
                    <a:pt x="9497" y="19423"/>
                    <a:pt x="10102" y="19060"/>
                    <a:pt x="10800" y="19060"/>
                  </a:cubicBezTo>
                  <a:cubicBezTo>
                    <a:pt x="11498" y="19060"/>
                    <a:pt x="12103" y="19423"/>
                    <a:pt x="12103" y="19842"/>
                  </a:cubicBezTo>
                  <a:cubicBezTo>
                    <a:pt x="12103" y="20260"/>
                    <a:pt x="11498" y="20623"/>
                    <a:pt x="10800" y="20623"/>
                  </a:cubicBezTo>
                  <a:close/>
                  <a:moveTo>
                    <a:pt x="20017" y="16326"/>
                  </a:moveTo>
                  <a:cubicBezTo>
                    <a:pt x="20017" y="17051"/>
                    <a:pt x="19040" y="17665"/>
                    <a:pt x="17783" y="17665"/>
                  </a:cubicBezTo>
                  <a:cubicBezTo>
                    <a:pt x="3817" y="17665"/>
                    <a:pt x="3817" y="17665"/>
                    <a:pt x="3817" y="17665"/>
                  </a:cubicBezTo>
                  <a:cubicBezTo>
                    <a:pt x="2560" y="17665"/>
                    <a:pt x="1583" y="17051"/>
                    <a:pt x="1583" y="16326"/>
                  </a:cubicBezTo>
                  <a:cubicBezTo>
                    <a:pt x="1583" y="2288"/>
                    <a:pt x="1583" y="2288"/>
                    <a:pt x="1583" y="2288"/>
                  </a:cubicBezTo>
                  <a:cubicBezTo>
                    <a:pt x="1583" y="1535"/>
                    <a:pt x="2560" y="949"/>
                    <a:pt x="3817" y="949"/>
                  </a:cubicBezTo>
                  <a:cubicBezTo>
                    <a:pt x="17783" y="949"/>
                    <a:pt x="17783" y="949"/>
                    <a:pt x="17783" y="949"/>
                  </a:cubicBezTo>
                  <a:cubicBezTo>
                    <a:pt x="19040" y="949"/>
                    <a:pt x="20017" y="1535"/>
                    <a:pt x="20017" y="2288"/>
                  </a:cubicBezTo>
                  <a:lnTo>
                    <a:pt x="20017" y="163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94519" y="157012"/>
              <a:ext cx="471523" cy="218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71" fill="norm" stroke="1" extrusionOk="0">
                  <a:moveTo>
                    <a:pt x="14001" y="2"/>
                  </a:moveTo>
                  <a:cubicBezTo>
                    <a:pt x="12029" y="-81"/>
                    <a:pt x="10315" y="1983"/>
                    <a:pt x="9583" y="4963"/>
                  </a:cubicBezTo>
                  <a:cubicBezTo>
                    <a:pt x="9094" y="4589"/>
                    <a:pt x="8554" y="4381"/>
                    <a:pt x="7977" y="4356"/>
                  </a:cubicBezTo>
                  <a:cubicBezTo>
                    <a:pt x="6041" y="4281"/>
                    <a:pt x="4404" y="6428"/>
                    <a:pt x="4007" y="9350"/>
                  </a:cubicBezTo>
                  <a:cubicBezTo>
                    <a:pt x="3760" y="9242"/>
                    <a:pt x="3497" y="9183"/>
                    <a:pt x="3230" y="9175"/>
                  </a:cubicBezTo>
                  <a:cubicBezTo>
                    <a:pt x="1489" y="9108"/>
                    <a:pt x="42" y="11297"/>
                    <a:pt x="1" y="14061"/>
                  </a:cubicBezTo>
                  <a:cubicBezTo>
                    <a:pt x="-40" y="16824"/>
                    <a:pt x="1340" y="19113"/>
                    <a:pt x="3080" y="19188"/>
                  </a:cubicBezTo>
                  <a:cubicBezTo>
                    <a:pt x="3626" y="19205"/>
                    <a:pt x="4146" y="19014"/>
                    <a:pt x="4599" y="18639"/>
                  </a:cubicBezTo>
                  <a:cubicBezTo>
                    <a:pt x="5356" y="19913"/>
                    <a:pt x="6602" y="20787"/>
                    <a:pt x="8023" y="20845"/>
                  </a:cubicBezTo>
                  <a:cubicBezTo>
                    <a:pt x="9166" y="20886"/>
                    <a:pt x="10212" y="20395"/>
                    <a:pt x="10994" y="19571"/>
                  </a:cubicBezTo>
                  <a:cubicBezTo>
                    <a:pt x="11633" y="20703"/>
                    <a:pt x="12544" y="21427"/>
                    <a:pt x="13558" y="21469"/>
                  </a:cubicBezTo>
                  <a:cubicBezTo>
                    <a:pt x="14882" y="21519"/>
                    <a:pt x="16061" y="20404"/>
                    <a:pt x="16720" y="18681"/>
                  </a:cubicBezTo>
                  <a:cubicBezTo>
                    <a:pt x="17147" y="19097"/>
                    <a:pt x="17636" y="19347"/>
                    <a:pt x="18151" y="19363"/>
                  </a:cubicBezTo>
                  <a:cubicBezTo>
                    <a:pt x="19954" y="19438"/>
                    <a:pt x="21462" y="16774"/>
                    <a:pt x="21509" y="13445"/>
                  </a:cubicBezTo>
                  <a:cubicBezTo>
                    <a:pt x="21560" y="10215"/>
                    <a:pt x="20237" y="7544"/>
                    <a:pt x="18527" y="7285"/>
                  </a:cubicBezTo>
                  <a:cubicBezTo>
                    <a:pt x="18296" y="3265"/>
                    <a:pt x="16380" y="94"/>
                    <a:pt x="14001" y="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defTabSz="1826511">
                <a:lnSpc>
                  <a:spcPct val="100000"/>
                </a:lnSpc>
                <a:defRPr spc="0"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78" name="Shape 1078"/>
          <p:cNvSpPr/>
          <p:nvPr/>
        </p:nvSpPr>
        <p:spPr>
          <a:xfrm flipH="1">
            <a:off x="10824540" y="4240957"/>
            <a:ext cx="1" cy="6297238"/>
          </a:xfrm>
          <a:prstGeom prst="line">
            <a:avLst/>
          </a:prstGeom>
          <a:ln w="25400">
            <a:solidFill/>
            <a:round/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9" name="Shape 1079"/>
          <p:cNvSpPr/>
          <p:nvPr/>
        </p:nvSpPr>
        <p:spPr>
          <a:xfrm flipH="1">
            <a:off x="7158266" y="4240957"/>
            <a:ext cx="1" cy="6297238"/>
          </a:xfrm>
          <a:prstGeom prst="line">
            <a:avLst/>
          </a:prstGeom>
          <a:ln w="25400">
            <a:solidFill/>
            <a:round/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0" name="Shape 1080"/>
          <p:cNvSpPr/>
          <p:nvPr/>
        </p:nvSpPr>
        <p:spPr>
          <a:xfrm>
            <a:off x="11528162" y="3060621"/>
            <a:ext cx="7119347" cy="8021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" y="15680"/>
                </a:moveTo>
                <a:lnTo>
                  <a:pt x="0" y="21600"/>
                </a:lnTo>
                <a:lnTo>
                  <a:pt x="20115" y="19705"/>
                </a:lnTo>
                <a:lnTo>
                  <a:pt x="21160" y="19691"/>
                </a:lnTo>
                <a:lnTo>
                  <a:pt x="21600" y="0"/>
                </a:lnTo>
                <a:lnTo>
                  <a:pt x="20064" y="2422"/>
                </a:lnTo>
                <a:lnTo>
                  <a:pt x="18304" y="4498"/>
                </a:lnTo>
                <a:lnTo>
                  <a:pt x="15636" y="6466"/>
                </a:lnTo>
                <a:lnTo>
                  <a:pt x="11733" y="9067"/>
                </a:lnTo>
                <a:lnTo>
                  <a:pt x="9356" y="10412"/>
                </a:lnTo>
                <a:lnTo>
                  <a:pt x="4080" y="12545"/>
                </a:lnTo>
                <a:lnTo>
                  <a:pt x="832" y="13802"/>
                </a:lnTo>
                <a:lnTo>
                  <a:pt x="6" y="15680"/>
                </a:lnTo>
                <a:close/>
              </a:path>
            </a:pathLst>
          </a:custGeom>
          <a:solidFill>
            <a:srgbClr val="F5DF6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defTabSz="914400">
              <a:lnSpc>
                <a:spcPct val="100000"/>
              </a:lnSpc>
              <a:defRPr spc="0" sz="3600">
                <a:solidFill>
                  <a:srgbClr val="AEBF2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1" name="Shape 1081"/>
          <p:cNvSpPr/>
          <p:nvPr/>
        </p:nvSpPr>
        <p:spPr>
          <a:xfrm rot="19739734">
            <a:off x="3307741" y="3948906"/>
            <a:ext cx="17525948" cy="5062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32" fill="norm" stroke="1" extrusionOk="0">
                <a:moveTo>
                  <a:pt x="19846" y="8194"/>
                </a:moveTo>
                <a:lnTo>
                  <a:pt x="21600" y="12098"/>
                </a:lnTo>
                <a:lnTo>
                  <a:pt x="19824" y="17334"/>
                </a:lnTo>
                <a:lnTo>
                  <a:pt x="19760" y="14486"/>
                </a:lnTo>
                <a:cubicBezTo>
                  <a:pt x="17695" y="14097"/>
                  <a:pt x="10744" y="21600"/>
                  <a:pt x="7451" y="19873"/>
                </a:cubicBezTo>
                <a:cubicBezTo>
                  <a:pt x="4157" y="18146"/>
                  <a:pt x="1475" y="9023"/>
                  <a:pt x="0" y="4126"/>
                </a:cubicBezTo>
                <a:lnTo>
                  <a:pt x="923" y="0"/>
                </a:lnTo>
                <a:cubicBezTo>
                  <a:pt x="2380" y="3252"/>
                  <a:pt x="4945" y="12607"/>
                  <a:pt x="8118" y="14401"/>
                </a:cubicBezTo>
                <a:cubicBezTo>
                  <a:pt x="11291" y="16194"/>
                  <a:pt x="17972" y="11150"/>
                  <a:pt x="19959" y="10761"/>
                </a:cubicBezTo>
                <a:lnTo>
                  <a:pt x="19846" y="8194"/>
                </a:lnTo>
                <a:close/>
              </a:path>
            </a:pathLst>
          </a:custGeom>
          <a:solidFill>
            <a:srgbClr val="73B2D1"/>
          </a:solidFill>
          <a:ln w="50800">
            <a:solidFill>
              <a:srgbClr val="FFFFFF"/>
            </a:solidFill>
            <a:round/>
          </a:ln>
          <a:effectLst>
            <a:outerShdw sx="100000" sy="100000" kx="0" ky="0" algn="b" rotWithShape="0" blurRad="774700" dist="635000" dir="5400000">
              <a:srgbClr val="000000">
                <a:alpha val="31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b="1" spc="0" sz="3600">
                <a:solidFill>
                  <a:srgbClr val="FFFFFF"/>
                </a:solidFill>
                <a:effectLst>
                  <a:outerShdw sx="100000" sy="100000" kx="0" ky="0" algn="b" rotWithShape="0" blurRad="63500" dist="0" dir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2" name="Shape 1082"/>
          <p:cNvSpPr/>
          <p:nvPr/>
        </p:nvSpPr>
        <p:spPr>
          <a:xfrm>
            <a:off x="3712450" y="3263567"/>
            <a:ext cx="1097287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ctr" defTabSz="1826762">
              <a:lnSpc>
                <a:spcPct val="100000"/>
              </a:lnSpc>
              <a:defRPr spc="0" sz="42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/>
            </a:pPr>
            <a:r>
              <a:rPr sz="4200"/>
              <a:t>IT Technology Eras</a:t>
            </a:r>
          </a:p>
        </p:txBody>
      </p:sp>
      <p:sp>
        <p:nvSpPr>
          <p:cNvPr id="1083" name="Shape 1083"/>
          <p:cNvSpPr/>
          <p:nvPr/>
        </p:nvSpPr>
        <p:spPr>
          <a:xfrm>
            <a:off x="3722940" y="5329104"/>
            <a:ext cx="34036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3600"/>
              <a:t>Mainframe</a:t>
            </a:r>
          </a:p>
        </p:txBody>
      </p:sp>
      <p:sp>
        <p:nvSpPr>
          <p:cNvPr id="1084" name="Shape 1084"/>
          <p:cNvSpPr/>
          <p:nvPr/>
        </p:nvSpPr>
        <p:spPr>
          <a:xfrm>
            <a:off x="7139511" y="5329104"/>
            <a:ext cx="3670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826762">
              <a:lnSpc>
                <a:spcPct val="100000"/>
              </a:lnSpc>
              <a:defRPr spc="0" sz="3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3600"/>
              <a:t>Client-Server</a:t>
            </a:r>
          </a:p>
        </p:txBody>
      </p:sp>
      <p:sp>
        <p:nvSpPr>
          <p:cNvPr id="1085" name="Shape 1085"/>
          <p:cNvSpPr/>
          <p:nvPr/>
        </p:nvSpPr>
        <p:spPr>
          <a:xfrm>
            <a:off x="8035749" y="4459255"/>
            <a:ext cx="1139883" cy="73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744"/>
                </a:moveTo>
                <a:lnTo>
                  <a:pt x="9130" y="16744"/>
                </a:lnTo>
                <a:lnTo>
                  <a:pt x="9130" y="20720"/>
                </a:lnTo>
                <a:lnTo>
                  <a:pt x="5644" y="20720"/>
                </a:lnTo>
                <a:lnTo>
                  <a:pt x="5644" y="21600"/>
                </a:lnTo>
                <a:lnTo>
                  <a:pt x="15948" y="21600"/>
                </a:lnTo>
                <a:lnTo>
                  <a:pt x="15948" y="20720"/>
                </a:lnTo>
                <a:lnTo>
                  <a:pt x="12470" y="20720"/>
                </a:lnTo>
                <a:lnTo>
                  <a:pt x="12470" y="16744"/>
                </a:lnTo>
                <a:lnTo>
                  <a:pt x="21600" y="16744"/>
                </a:lnTo>
                <a:lnTo>
                  <a:pt x="21600" y="0"/>
                </a:lnTo>
                <a:lnTo>
                  <a:pt x="0" y="0"/>
                </a:lnTo>
                <a:lnTo>
                  <a:pt x="0" y="16744"/>
                </a:lnTo>
                <a:close/>
                <a:moveTo>
                  <a:pt x="1889" y="2377"/>
                </a:moveTo>
                <a:lnTo>
                  <a:pt x="19719" y="2377"/>
                </a:lnTo>
                <a:lnTo>
                  <a:pt x="19719" y="14366"/>
                </a:lnTo>
                <a:lnTo>
                  <a:pt x="1889" y="14366"/>
                </a:lnTo>
                <a:lnTo>
                  <a:pt x="1889" y="2377"/>
                </a:lnTo>
                <a:close/>
              </a:path>
            </a:pathLst>
          </a:custGeom>
          <a:solidFill/>
          <a:ln w="12700">
            <a:miter lim="400000"/>
          </a:ln>
        </p:spPr>
        <p:txBody>
          <a:bodyPr lIns="121919" tIns="121919" rIns="121919" bIns="121919"/>
          <a:lstStyle/>
          <a:p>
            <a:pPr lvl="0" defTabSz="914400">
              <a:lnSpc>
                <a:spcPct val="100000"/>
              </a:lnSpc>
              <a:defRPr spc="0" sz="48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6" name="Shape 1086"/>
          <p:cNvSpPr/>
          <p:nvPr/>
        </p:nvSpPr>
        <p:spPr>
          <a:xfrm>
            <a:off x="9276460" y="4505506"/>
            <a:ext cx="485663" cy="705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688" y="0"/>
                </a:moveTo>
                <a:cubicBezTo>
                  <a:pt x="2872" y="0"/>
                  <a:pt x="2872" y="0"/>
                  <a:pt x="2872" y="0"/>
                </a:cubicBezTo>
                <a:cubicBezTo>
                  <a:pt x="1294" y="0"/>
                  <a:pt x="0" y="668"/>
                  <a:pt x="0" y="1503"/>
                </a:cubicBezTo>
                <a:cubicBezTo>
                  <a:pt x="0" y="20097"/>
                  <a:pt x="0" y="20097"/>
                  <a:pt x="0" y="20097"/>
                </a:cubicBezTo>
                <a:cubicBezTo>
                  <a:pt x="0" y="20932"/>
                  <a:pt x="1294" y="21600"/>
                  <a:pt x="2872" y="21600"/>
                </a:cubicBezTo>
                <a:cubicBezTo>
                  <a:pt x="18688" y="21600"/>
                  <a:pt x="18688" y="21600"/>
                  <a:pt x="18688" y="21600"/>
                </a:cubicBezTo>
                <a:cubicBezTo>
                  <a:pt x="20306" y="21600"/>
                  <a:pt x="21600" y="20932"/>
                  <a:pt x="21600" y="20097"/>
                </a:cubicBezTo>
                <a:cubicBezTo>
                  <a:pt x="21600" y="1503"/>
                  <a:pt x="21600" y="1503"/>
                  <a:pt x="21600" y="1503"/>
                </a:cubicBezTo>
                <a:cubicBezTo>
                  <a:pt x="21600" y="668"/>
                  <a:pt x="20306" y="0"/>
                  <a:pt x="18688" y="0"/>
                </a:cubicBezTo>
                <a:close/>
                <a:moveTo>
                  <a:pt x="10800" y="2442"/>
                </a:moveTo>
                <a:cubicBezTo>
                  <a:pt x="12216" y="2442"/>
                  <a:pt x="13348" y="3026"/>
                  <a:pt x="13348" y="3757"/>
                </a:cubicBezTo>
                <a:cubicBezTo>
                  <a:pt x="13348" y="4487"/>
                  <a:pt x="12216" y="5071"/>
                  <a:pt x="10800" y="5071"/>
                </a:cubicBezTo>
                <a:cubicBezTo>
                  <a:pt x="9384" y="5071"/>
                  <a:pt x="8211" y="4487"/>
                  <a:pt x="8211" y="3757"/>
                </a:cubicBezTo>
                <a:cubicBezTo>
                  <a:pt x="8211" y="3026"/>
                  <a:pt x="9384" y="2442"/>
                  <a:pt x="10800" y="2442"/>
                </a:cubicBezTo>
                <a:close/>
                <a:moveTo>
                  <a:pt x="18202" y="19033"/>
                </a:moveTo>
                <a:cubicBezTo>
                  <a:pt x="3398" y="19033"/>
                  <a:pt x="3398" y="19033"/>
                  <a:pt x="3398" y="19033"/>
                </a:cubicBezTo>
                <a:cubicBezTo>
                  <a:pt x="3398" y="18553"/>
                  <a:pt x="3398" y="18553"/>
                  <a:pt x="3398" y="18553"/>
                </a:cubicBezTo>
                <a:cubicBezTo>
                  <a:pt x="18202" y="18553"/>
                  <a:pt x="18202" y="18553"/>
                  <a:pt x="18202" y="18553"/>
                </a:cubicBezTo>
                <a:lnTo>
                  <a:pt x="18202" y="19033"/>
                </a:lnTo>
                <a:close/>
                <a:moveTo>
                  <a:pt x="18202" y="17593"/>
                </a:moveTo>
                <a:cubicBezTo>
                  <a:pt x="3398" y="17593"/>
                  <a:pt x="3398" y="17593"/>
                  <a:pt x="3398" y="17593"/>
                </a:cubicBezTo>
                <a:cubicBezTo>
                  <a:pt x="3398" y="17134"/>
                  <a:pt x="3398" y="17134"/>
                  <a:pt x="3398" y="17134"/>
                </a:cubicBezTo>
                <a:cubicBezTo>
                  <a:pt x="18202" y="17134"/>
                  <a:pt x="18202" y="17134"/>
                  <a:pt x="18202" y="17134"/>
                </a:cubicBezTo>
                <a:lnTo>
                  <a:pt x="18202" y="17593"/>
                </a:lnTo>
                <a:close/>
                <a:moveTo>
                  <a:pt x="18202" y="16174"/>
                </a:moveTo>
                <a:cubicBezTo>
                  <a:pt x="3398" y="16174"/>
                  <a:pt x="3398" y="16174"/>
                  <a:pt x="3398" y="16174"/>
                </a:cubicBezTo>
                <a:cubicBezTo>
                  <a:pt x="3398" y="15694"/>
                  <a:pt x="3398" y="15694"/>
                  <a:pt x="3398" y="15694"/>
                </a:cubicBezTo>
                <a:cubicBezTo>
                  <a:pt x="18202" y="15694"/>
                  <a:pt x="18202" y="15694"/>
                  <a:pt x="18202" y="15694"/>
                </a:cubicBezTo>
                <a:lnTo>
                  <a:pt x="18202" y="16174"/>
                </a:lnTo>
                <a:close/>
                <a:moveTo>
                  <a:pt x="18202" y="14734"/>
                </a:moveTo>
                <a:cubicBezTo>
                  <a:pt x="3398" y="14734"/>
                  <a:pt x="3398" y="14734"/>
                  <a:pt x="3398" y="14734"/>
                </a:cubicBezTo>
                <a:cubicBezTo>
                  <a:pt x="3398" y="14254"/>
                  <a:pt x="3398" y="14254"/>
                  <a:pt x="3398" y="14254"/>
                </a:cubicBezTo>
                <a:cubicBezTo>
                  <a:pt x="18202" y="14254"/>
                  <a:pt x="18202" y="14254"/>
                  <a:pt x="18202" y="14254"/>
                </a:cubicBezTo>
                <a:lnTo>
                  <a:pt x="18202" y="14734"/>
                </a:lnTo>
                <a:close/>
              </a:path>
            </a:pathLst>
          </a:custGeom>
          <a:solidFill/>
          <a:ln w="12700">
            <a:miter lim="400000"/>
          </a:ln>
        </p:spPr>
        <p:txBody>
          <a:bodyPr lIns="121919" tIns="121919" rIns="121919" bIns="121919"/>
          <a:lstStyle/>
          <a:p>
            <a:pPr lvl="0" defTabSz="914400">
              <a:lnSpc>
                <a:spcPct val="100000"/>
              </a:lnSpc>
              <a:defRPr spc="0" sz="4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090" name="Group 1090"/>
          <p:cNvGrpSpPr/>
          <p:nvPr/>
        </p:nvGrpSpPr>
        <p:grpSpPr>
          <a:xfrm>
            <a:off x="4852295" y="4442218"/>
            <a:ext cx="1158807" cy="730545"/>
            <a:chOff x="0" y="0"/>
            <a:chExt cx="1158805" cy="730544"/>
          </a:xfrm>
        </p:grpSpPr>
        <p:sp>
          <p:nvSpPr>
            <p:cNvPr id="1087" name="Shape 1087"/>
            <p:cNvSpPr/>
            <p:nvPr/>
          </p:nvSpPr>
          <p:spPr>
            <a:xfrm>
              <a:off x="738753" y="196810"/>
              <a:ext cx="230020" cy="17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9" y="0"/>
                    <a:pt x="0" y="4849"/>
                    <a:pt x="0" y="10756"/>
                  </a:cubicBezTo>
                  <a:cubicBezTo>
                    <a:pt x="0" y="16751"/>
                    <a:pt x="4829" y="21600"/>
                    <a:pt x="10800" y="21600"/>
                  </a:cubicBezTo>
                  <a:cubicBezTo>
                    <a:pt x="16771" y="21600"/>
                    <a:pt x="21600" y="16751"/>
                    <a:pt x="21600" y="10756"/>
                  </a:cubicBezTo>
                  <a:cubicBezTo>
                    <a:pt x="21600" y="4849"/>
                    <a:pt x="16771" y="0"/>
                    <a:pt x="10800" y="0"/>
                  </a:cubicBezTo>
                  <a:close/>
                  <a:moveTo>
                    <a:pt x="10800" y="17897"/>
                  </a:moveTo>
                  <a:cubicBezTo>
                    <a:pt x="6937" y="17897"/>
                    <a:pt x="3776" y="14723"/>
                    <a:pt x="3776" y="10756"/>
                  </a:cubicBezTo>
                  <a:cubicBezTo>
                    <a:pt x="3776" y="6877"/>
                    <a:pt x="6937" y="3703"/>
                    <a:pt x="10800" y="3703"/>
                  </a:cubicBezTo>
                  <a:cubicBezTo>
                    <a:pt x="14751" y="3703"/>
                    <a:pt x="17824" y="6877"/>
                    <a:pt x="17824" y="10756"/>
                  </a:cubicBezTo>
                  <a:cubicBezTo>
                    <a:pt x="17824" y="14723"/>
                    <a:pt x="14751" y="17897"/>
                    <a:pt x="10800" y="178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189637" y="196810"/>
              <a:ext cx="230020" cy="17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56"/>
                  </a:moveTo>
                  <a:cubicBezTo>
                    <a:pt x="21600" y="4849"/>
                    <a:pt x="16771" y="0"/>
                    <a:pt x="10800" y="0"/>
                  </a:cubicBezTo>
                  <a:cubicBezTo>
                    <a:pt x="4829" y="0"/>
                    <a:pt x="0" y="4849"/>
                    <a:pt x="0" y="10756"/>
                  </a:cubicBezTo>
                  <a:cubicBezTo>
                    <a:pt x="0" y="16751"/>
                    <a:pt x="4829" y="21600"/>
                    <a:pt x="10800" y="21600"/>
                  </a:cubicBezTo>
                  <a:cubicBezTo>
                    <a:pt x="16771" y="21600"/>
                    <a:pt x="21600" y="16751"/>
                    <a:pt x="21600" y="10756"/>
                  </a:cubicBezTo>
                  <a:close/>
                  <a:moveTo>
                    <a:pt x="3776" y="10756"/>
                  </a:moveTo>
                  <a:cubicBezTo>
                    <a:pt x="3776" y="6877"/>
                    <a:pt x="6937" y="3703"/>
                    <a:pt x="10800" y="3703"/>
                  </a:cubicBezTo>
                  <a:cubicBezTo>
                    <a:pt x="14751" y="3703"/>
                    <a:pt x="17824" y="6877"/>
                    <a:pt x="17824" y="10756"/>
                  </a:cubicBezTo>
                  <a:cubicBezTo>
                    <a:pt x="17824" y="14723"/>
                    <a:pt x="14751" y="17897"/>
                    <a:pt x="10800" y="17897"/>
                  </a:cubicBezTo>
                  <a:cubicBezTo>
                    <a:pt x="6937" y="17897"/>
                    <a:pt x="3776" y="14723"/>
                    <a:pt x="3776" y="10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-1" y="-1"/>
              <a:ext cx="1158807" cy="73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63" y="0"/>
                  </a:moveTo>
                  <a:cubicBezTo>
                    <a:pt x="837" y="0"/>
                    <a:pt x="837" y="0"/>
                    <a:pt x="837" y="0"/>
                  </a:cubicBezTo>
                  <a:cubicBezTo>
                    <a:pt x="384" y="0"/>
                    <a:pt x="0" y="456"/>
                    <a:pt x="0" y="995"/>
                  </a:cubicBezTo>
                  <a:cubicBezTo>
                    <a:pt x="0" y="20605"/>
                    <a:pt x="0" y="20605"/>
                    <a:pt x="0" y="20605"/>
                  </a:cubicBezTo>
                  <a:cubicBezTo>
                    <a:pt x="0" y="21165"/>
                    <a:pt x="384" y="21600"/>
                    <a:pt x="837" y="21600"/>
                  </a:cubicBezTo>
                  <a:cubicBezTo>
                    <a:pt x="20763" y="21600"/>
                    <a:pt x="20763" y="21600"/>
                    <a:pt x="20763" y="21600"/>
                  </a:cubicBezTo>
                  <a:cubicBezTo>
                    <a:pt x="21234" y="21600"/>
                    <a:pt x="21600" y="21165"/>
                    <a:pt x="21600" y="20605"/>
                  </a:cubicBezTo>
                  <a:cubicBezTo>
                    <a:pt x="21600" y="995"/>
                    <a:pt x="21600" y="995"/>
                    <a:pt x="21600" y="995"/>
                  </a:cubicBezTo>
                  <a:cubicBezTo>
                    <a:pt x="21600" y="456"/>
                    <a:pt x="21234" y="0"/>
                    <a:pt x="20763" y="0"/>
                  </a:cubicBezTo>
                  <a:close/>
                  <a:moveTo>
                    <a:pt x="9972" y="2384"/>
                  </a:moveTo>
                  <a:cubicBezTo>
                    <a:pt x="11628" y="2384"/>
                    <a:pt x="11628" y="2384"/>
                    <a:pt x="11628" y="2384"/>
                  </a:cubicBezTo>
                  <a:cubicBezTo>
                    <a:pt x="12203" y="2384"/>
                    <a:pt x="12447" y="2881"/>
                    <a:pt x="12151" y="3462"/>
                  </a:cubicBezTo>
                  <a:cubicBezTo>
                    <a:pt x="11332" y="5162"/>
                    <a:pt x="11332" y="5162"/>
                    <a:pt x="11332" y="5162"/>
                  </a:cubicBezTo>
                  <a:cubicBezTo>
                    <a:pt x="11035" y="5763"/>
                    <a:pt x="10565" y="5763"/>
                    <a:pt x="10286" y="5162"/>
                  </a:cubicBezTo>
                  <a:cubicBezTo>
                    <a:pt x="9449" y="3462"/>
                    <a:pt x="9449" y="3462"/>
                    <a:pt x="9449" y="3462"/>
                  </a:cubicBezTo>
                  <a:cubicBezTo>
                    <a:pt x="9170" y="2881"/>
                    <a:pt x="9397" y="2384"/>
                    <a:pt x="9972" y="2384"/>
                  </a:cubicBezTo>
                  <a:close/>
                  <a:moveTo>
                    <a:pt x="1325" y="8354"/>
                  </a:moveTo>
                  <a:cubicBezTo>
                    <a:pt x="1325" y="5493"/>
                    <a:pt x="3277" y="3192"/>
                    <a:pt x="5683" y="3192"/>
                  </a:cubicBezTo>
                  <a:cubicBezTo>
                    <a:pt x="8089" y="3192"/>
                    <a:pt x="10042" y="5493"/>
                    <a:pt x="10042" y="8354"/>
                  </a:cubicBezTo>
                  <a:cubicBezTo>
                    <a:pt x="10042" y="11215"/>
                    <a:pt x="8089" y="13536"/>
                    <a:pt x="5683" y="13536"/>
                  </a:cubicBezTo>
                  <a:cubicBezTo>
                    <a:pt x="3277" y="13536"/>
                    <a:pt x="1325" y="11215"/>
                    <a:pt x="1325" y="8354"/>
                  </a:cubicBezTo>
                  <a:close/>
                  <a:moveTo>
                    <a:pt x="17695" y="18325"/>
                  </a:moveTo>
                  <a:cubicBezTo>
                    <a:pt x="17695" y="18822"/>
                    <a:pt x="17364" y="19216"/>
                    <a:pt x="16945" y="19216"/>
                  </a:cubicBezTo>
                  <a:cubicBezTo>
                    <a:pt x="4655" y="19216"/>
                    <a:pt x="4655" y="19216"/>
                    <a:pt x="4655" y="19216"/>
                  </a:cubicBezTo>
                  <a:cubicBezTo>
                    <a:pt x="4236" y="19216"/>
                    <a:pt x="3905" y="18822"/>
                    <a:pt x="3905" y="18325"/>
                  </a:cubicBezTo>
                  <a:cubicBezTo>
                    <a:pt x="3905" y="16355"/>
                    <a:pt x="3905" y="16355"/>
                    <a:pt x="3905" y="16355"/>
                  </a:cubicBezTo>
                  <a:cubicBezTo>
                    <a:pt x="3905" y="15879"/>
                    <a:pt x="4236" y="15464"/>
                    <a:pt x="4655" y="15464"/>
                  </a:cubicBezTo>
                  <a:cubicBezTo>
                    <a:pt x="16945" y="15464"/>
                    <a:pt x="16945" y="15464"/>
                    <a:pt x="16945" y="15464"/>
                  </a:cubicBezTo>
                  <a:cubicBezTo>
                    <a:pt x="17364" y="15464"/>
                    <a:pt x="17695" y="15879"/>
                    <a:pt x="17695" y="16355"/>
                  </a:cubicBezTo>
                  <a:lnTo>
                    <a:pt x="17695" y="18325"/>
                  </a:lnTo>
                  <a:close/>
                  <a:moveTo>
                    <a:pt x="15917" y="13536"/>
                  </a:moveTo>
                  <a:cubicBezTo>
                    <a:pt x="13511" y="13536"/>
                    <a:pt x="11558" y="11215"/>
                    <a:pt x="11558" y="8354"/>
                  </a:cubicBezTo>
                  <a:cubicBezTo>
                    <a:pt x="11558" y="5493"/>
                    <a:pt x="13511" y="3192"/>
                    <a:pt x="15917" y="3192"/>
                  </a:cubicBezTo>
                  <a:cubicBezTo>
                    <a:pt x="18323" y="3192"/>
                    <a:pt x="20275" y="5493"/>
                    <a:pt x="20275" y="8354"/>
                  </a:cubicBezTo>
                  <a:cubicBezTo>
                    <a:pt x="20275" y="11215"/>
                    <a:pt x="18323" y="13536"/>
                    <a:pt x="15917" y="13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defTabSz="914400">
                <a:lnSpc>
                  <a:spcPct val="100000"/>
                </a:lnSpc>
                <a:defRPr spc="0" sz="4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093" name="Group 1093"/>
          <p:cNvGrpSpPr/>
          <p:nvPr/>
        </p:nvGrpSpPr>
        <p:grpSpPr>
          <a:xfrm>
            <a:off x="4942552" y="5132081"/>
            <a:ext cx="978292" cy="78647"/>
            <a:chOff x="0" y="0"/>
            <a:chExt cx="978290" cy="78646"/>
          </a:xfrm>
        </p:grpSpPr>
        <p:sp>
          <p:nvSpPr>
            <p:cNvPr id="1091" name="Shape 1091"/>
            <p:cNvSpPr/>
            <p:nvPr/>
          </p:nvSpPr>
          <p:spPr>
            <a:xfrm>
              <a:off x="-1" y="0"/>
              <a:ext cx="104891" cy="78647"/>
            </a:xfrm>
            <a:prstGeom prst="roundRect">
              <a:avLst>
                <a:gd name="adj" fmla="val 625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defTabSz="1826762">
                <a:lnSpc>
                  <a:spcPct val="100000"/>
                </a:lnSpc>
                <a:defRPr spc="0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873401" y="0"/>
              <a:ext cx="104890" cy="78647"/>
            </a:xfrm>
            <a:prstGeom prst="roundRect">
              <a:avLst>
                <a:gd name="adj" fmla="val 625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defTabSz="1826762">
                <a:lnSpc>
                  <a:spcPct val="100000"/>
                </a:lnSpc>
                <a:defRPr spc="0"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094" name="Shape 1094"/>
          <p:cNvSpPr/>
          <p:nvPr/>
        </p:nvSpPr>
        <p:spPr>
          <a:xfrm>
            <a:off x="19338430" y="5546380"/>
            <a:ext cx="461441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100000"/>
              </a:lnSpc>
              <a:defRPr spc="0" sz="36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/>
            </a:pPr>
            <a:r>
              <a:rPr sz="3600"/>
              <a:t>The exponential increase in business expectations is unsustainable for IT</a:t>
            </a:r>
          </a:p>
        </p:txBody>
      </p:sp>
      <p:sp>
        <p:nvSpPr>
          <p:cNvPr id="1095" name="Shape 1095"/>
          <p:cNvSpPr/>
          <p:nvPr/>
        </p:nvSpPr>
        <p:spPr>
          <a:xfrm>
            <a:off x="14476355" y="7490007"/>
            <a:ext cx="3796963" cy="118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/>
          <a:p>
            <a:pPr lvl="0" algn="ctr" defTabSz="914400">
              <a:lnSpc>
                <a:spcPts val="4000"/>
              </a:lnSpc>
              <a:defRPr spc="0" sz="1800"/>
            </a:pPr>
            <a:r>
              <a:rPr sz="3200">
                <a:latin typeface="Lato Semibold"/>
                <a:ea typeface="Lato Semibold"/>
                <a:cs typeface="Lato Semibold"/>
                <a:sym typeface="Lato Semibold"/>
              </a:rPr>
              <a:t>Millions of Apps</a:t>
            </a:r>
            <a:endParaRPr sz="3200">
              <a:latin typeface="Lato Semibold"/>
              <a:ea typeface="Lato Semibold"/>
              <a:cs typeface="Lato Semibold"/>
              <a:sym typeface="Lato Semibold"/>
            </a:endParaRPr>
          </a:p>
          <a:p>
            <a:pPr lvl="0" algn="ctr" defTabSz="914400">
              <a:lnSpc>
                <a:spcPts val="4000"/>
              </a:lnSpc>
              <a:defRPr spc="0" sz="1800"/>
            </a:pPr>
            <a:r>
              <a:rPr sz="3200">
                <a:latin typeface="Lato Semibold"/>
                <a:ea typeface="Lato Semibold"/>
                <a:cs typeface="Lato Semibold"/>
                <a:sym typeface="Lato Semibold"/>
              </a:rPr>
              <a:t>Billions of Users</a:t>
            </a:r>
          </a:p>
        </p:txBody>
      </p:sp>
      <p:sp>
        <p:nvSpPr>
          <p:cNvPr id="1096" name="Shape 1096"/>
          <p:cNvSpPr/>
          <p:nvPr/>
        </p:nvSpPr>
        <p:spPr>
          <a:xfrm>
            <a:off x="681367" y="11766866"/>
            <a:ext cx="12034013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lvl="0" defTabSz="914400">
              <a:lnSpc>
                <a:spcPct val="100000"/>
              </a:lnSpc>
              <a:defRPr spc="0" sz="1800"/>
            </a:pPr>
            <a:r>
              <a:rPr sz="2400">
                <a:latin typeface="+mj-lt"/>
                <a:ea typeface="+mj-ea"/>
                <a:cs typeface="+mj-cs"/>
                <a:sym typeface="Lato Regular"/>
              </a:rPr>
              <a:t>* Source: Gartner, 2013: </a:t>
            </a:r>
            <a:r>
              <a:rPr sz="2400">
                <a:latin typeface="Lato Italic"/>
                <a:ea typeface="Lato Italic"/>
                <a:cs typeface="Lato Italic"/>
                <a:sym typeface="Lato Italic"/>
              </a:rPr>
              <a:t>“Hunting and Harvesting in a Digital World: The 2013 CIO Agenda”</a:t>
            </a:r>
          </a:p>
        </p:txBody>
      </p:sp>
      <p:grpSp>
        <p:nvGrpSpPr>
          <p:cNvPr id="1099" name="Group 1099"/>
          <p:cNvGrpSpPr/>
          <p:nvPr/>
        </p:nvGrpSpPr>
        <p:grpSpPr>
          <a:xfrm>
            <a:off x="3703458" y="9655884"/>
            <a:ext cx="16453215" cy="2348817"/>
            <a:chOff x="0" y="0"/>
            <a:chExt cx="16453214" cy="2348816"/>
          </a:xfrm>
        </p:grpSpPr>
        <p:sp>
          <p:nvSpPr>
            <p:cNvPr id="1097" name="Shape 1097"/>
            <p:cNvSpPr/>
            <p:nvPr/>
          </p:nvSpPr>
          <p:spPr>
            <a:xfrm>
              <a:off x="0" y="0"/>
              <a:ext cx="16453215" cy="2348817"/>
            </a:xfrm>
            <a:prstGeom prst="rightArrow">
              <a:avLst>
                <a:gd name="adj1" fmla="val 50000"/>
                <a:gd name="adj2" fmla="val 18750"/>
              </a:avLst>
            </a:prstGeom>
            <a:solidFill>
              <a:srgbClr val="00685D"/>
            </a:solidFill>
            <a:ln w="50800" cap="flat">
              <a:solidFill>
                <a:srgbClr val="FFFFFF"/>
              </a:solidFill>
              <a:prstDash val="solid"/>
              <a:round/>
            </a:ln>
            <a:effectLst>
              <a:outerShdw sx="100000" sy="100000" kx="0" ky="0" algn="b" rotWithShape="0" blurRad="774700" dist="635000" dir="5400000">
                <a:srgbClr val="000000">
                  <a:alpha val="31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b="1" spc="0" sz="3600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5451146" y="895009"/>
              <a:ext cx="496372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914400">
                <a:lnSpc>
                  <a:spcPct val="100000"/>
                </a:lnSpc>
                <a:defRPr spc="0" sz="3600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3600">
                  <a:solidFill>
                    <a:srgbClr val="FFFFFF"/>
                  </a:solidFill>
                  <a:effectLst>
                    <a:outerShdw sx="100000" sy="100000" kx="0" ky="0" algn="b" rotWithShape="0" blurRad="63500" dist="0" dir="0">
                      <a:srgbClr val="000000">
                        <a:alpha val="40000"/>
                      </a:srgbClr>
                    </a:outerShdw>
                  </a:effectLst>
                </a:rPr>
                <a:t>$	 $	 $	 $	 $	 $</a:t>
              </a:r>
            </a:p>
          </p:txBody>
        </p:sp>
      </p:grpSp>
      <p:sp>
        <p:nvSpPr>
          <p:cNvPr id="1100" name="Shape 1100"/>
          <p:cNvSpPr/>
          <p:nvPr/>
        </p:nvSpPr>
        <p:spPr>
          <a:xfrm>
            <a:off x="-1" y="9398148"/>
            <a:ext cx="325120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spc="0" sz="3200">
                <a:solidFill>
                  <a:srgbClr val="FF6600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6600"/>
                </a:solidFill>
              </a:rPr>
              <a:t>Ability of IT to Deliver S/W</a:t>
            </a:r>
          </a:p>
        </p:txBody>
      </p:sp>
      <p:sp>
        <p:nvSpPr>
          <p:cNvPr id="1101" name="Shape 1101"/>
          <p:cNvSpPr/>
          <p:nvPr/>
        </p:nvSpPr>
        <p:spPr>
          <a:xfrm>
            <a:off x="720917" y="10504615"/>
            <a:ext cx="25302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spc="0" sz="3200">
                <a:solidFill>
                  <a:srgbClr val="00685D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85D"/>
                </a:solidFill>
              </a:rPr>
              <a:t>Steady IT Budgets*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95204" y="8053822"/>
            <a:ext cx="275599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826762">
              <a:lnSpc>
                <a:spcPct val="100000"/>
              </a:lnSpc>
              <a:defRPr spc="0" sz="3200">
                <a:solidFill>
                  <a:srgbClr val="73B2D1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3B2D1"/>
                </a:solidFill>
              </a:rPr>
              <a:t>Business Expectations</a:t>
            </a:r>
          </a:p>
        </p:txBody>
      </p:sp>
      <p:sp>
        <p:nvSpPr>
          <p:cNvPr id="1103" name="Shape 1103"/>
          <p:cNvSpPr/>
          <p:nvPr/>
        </p:nvSpPr>
        <p:spPr>
          <a:xfrm>
            <a:off x="3703458" y="9252346"/>
            <a:ext cx="16453215" cy="1935541"/>
          </a:xfrm>
          <a:prstGeom prst="rightArrow">
            <a:avLst>
              <a:gd name="adj1" fmla="val 50000"/>
              <a:gd name="adj2" fmla="val 22754"/>
            </a:avLst>
          </a:prstGeom>
          <a:solidFill>
            <a:srgbClr val="F16F3B"/>
          </a:solidFill>
          <a:ln w="50800">
            <a:solidFill>
              <a:srgbClr val="FFFFFF"/>
            </a:solidFill>
            <a:round/>
          </a:ln>
          <a:effectLst>
            <a:outerShdw sx="100000" sy="100000" kx="0" ky="0" algn="b" rotWithShape="0" blurRad="774700" dist="635000" dir="5400000">
              <a:srgbClr val="000000">
                <a:alpha val="31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b="1" spc="0" sz="3600">
                <a:solidFill>
                  <a:srgbClr val="FFFFFF"/>
                </a:solidFill>
                <a:effectLst>
                  <a:outerShdw sx="100000" sy="100000" kx="0" ky="0" algn="b" rotWithShape="0" blurRad="63500" dist="0" dir="0">
                    <a:srgbClr val="000000">
                      <a:alpha val="4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4" name="Shape 1104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1123" name="Group 1123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109" name="Group 1109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105" name="Shape 110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06" name="Shape 1106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07" name="Shape 1107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08" name="Shape 1108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13" name="Group 1113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110" name="Shape 1110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19" name="Group 1119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114" name="Shape 111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5" name="Shape 111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6" name="Shape 1116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7" name="Shape 111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18" name="Shape 111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22" name="Group 1122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120" name="Shape 112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21" name="Shape 112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128" name="Group 1128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124" name="Shape 112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5" name="Shape 112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6" name="Shape 112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7" name="Shape 112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32" name="Group 1132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129" name="Shape 112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38" name="Group 1138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133" name="Shape 113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41" name="Group 1141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139" name="Shape 1139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Shape 1140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nodeType="after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nodeType="afterEffect" presetClass="entr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7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nodeType="afterEffect" presetClass="entr" presetSubtype="8" presetID="22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nodeType="afterEffect" presetClass="entr" presetSubtype="0" presetID="10" grpId="8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nodeType="afterEffect" presetClass="entr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0" grpId="7"/>
      <p:bldP build="whole" bldLvl="1" animBg="1" rev="0" advAuto="0" spid="1102" grpId="1"/>
      <p:bldP build="whole" bldLvl="1" animBg="1" rev="0" advAuto="0" spid="1101" grpId="4"/>
      <p:bldP build="whole" bldLvl="1" animBg="1" rev="0" advAuto="0" spid="1095" grpId="8"/>
      <p:bldP build="whole" bldLvl="1" animBg="1" rev="0" advAuto="0" spid="1094" grpId="9"/>
      <p:bldP build="whole" bldLvl="1" animBg="1" rev="0" advAuto="0" spid="1100" grpId="5"/>
      <p:bldP build="whole" bldLvl="1" animBg="1" rev="0" advAuto="0" spid="1103" grpId="6"/>
      <p:bldP build="whole" bldLvl="1" animBg="1" rev="0" advAuto="0" spid="1099" grpId="3"/>
      <p:bldP build="whole" bldLvl="1" animBg="1" rev="0" advAuto="0" spid="108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/>
          <p:nvPr/>
        </p:nvSpPr>
        <p:spPr>
          <a:xfrm>
            <a:off x="1268759" y="1064354"/>
            <a:ext cx="70101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Modern Silos Hold Apps &amp; Data Captive</a:t>
            </a:r>
          </a:p>
        </p:txBody>
      </p:sp>
      <p:sp>
        <p:nvSpPr>
          <p:cNvPr id="1146" name="Shape 11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147" name="Shape 1147"/>
          <p:cNvSpPr/>
          <p:nvPr/>
        </p:nvSpPr>
        <p:spPr>
          <a:xfrm>
            <a:off x="1268759" y="226154"/>
            <a:ext cx="165020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Great Software Remains Constrained By Silos</a:t>
            </a:r>
          </a:p>
        </p:txBody>
      </p:sp>
      <p:sp>
        <p:nvSpPr>
          <p:cNvPr id="1148" name="Shape 1148"/>
          <p:cNvSpPr/>
          <p:nvPr/>
        </p:nvSpPr>
        <p:spPr>
          <a:xfrm>
            <a:off x="4798517" y="9576565"/>
            <a:ext cx="1841686" cy="2194897"/>
          </a:xfrm>
          <a:prstGeom prst="rect">
            <a:avLst/>
          </a:prstGeom>
          <a:solidFill>
            <a:srgbClr val="949494"/>
          </a:solidFill>
          <a:ln w="25400">
            <a:solidFill>
              <a:srgbClr val="4D4D4D"/>
            </a:solidFill>
            <a:round/>
          </a:ln>
        </p:spPr>
        <p:txBody>
          <a:bodyPr lIns="121919" tIns="121919" rIns="121919" bIns="121919" anchor="ctr"/>
          <a:lstStyle/>
          <a:p>
            <a:pPr lvl="0" algn="ctr" defTabSz="1218535">
              <a:lnSpc>
                <a:spcPct val="100000"/>
              </a:lnSpc>
              <a:defRPr cap="all" spc="0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9" name="Shape 1149"/>
          <p:cNvSpPr/>
          <p:nvPr/>
        </p:nvSpPr>
        <p:spPr>
          <a:xfrm>
            <a:off x="277106" y="7121719"/>
            <a:ext cx="8675145" cy="77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>
            <a:lvl1pPr algn="ctr" defTabSz="914400">
              <a:lnSpc>
                <a:spcPct val="100000"/>
              </a:lnSpc>
              <a:defRPr b="1" spc="0" sz="4200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16F3B"/>
                </a:solidFill>
              </a:rPr>
              <a:t>Legacy Silos</a:t>
            </a:r>
          </a:p>
        </p:txBody>
      </p:sp>
      <p:pic>
        <p:nvPicPr>
          <p:cNvPr id="1150" name="image1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7192" y="3398887"/>
            <a:ext cx="11751534" cy="3895092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Shape 1151"/>
          <p:cNvSpPr/>
          <p:nvPr/>
        </p:nvSpPr>
        <p:spPr>
          <a:xfrm>
            <a:off x="10347296" y="2692850"/>
            <a:ext cx="12488849" cy="4707164"/>
          </a:xfrm>
          <a:prstGeom prst="roundRect">
            <a:avLst>
              <a:gd name="adj" fmla="val 1809"/>
            </a:avLst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2" name="Shape 1152"/>
          <p:cNvSpPr/>
          <p:nvPr/>
        </p:nvSpPr>
        <p:spPr>
          <a:xfrm>
            <a:off x="10598133" y="2620261"/>
            <a:ext cx="12232330" cy="77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18" tIns="91418" rIns="91418" bIns="91418">
            <a:spAutoFit/>
          </a:bodyPr>
          <a:lstStyle>
            <a:lvl1pPr algn="ctr" defTabSz="914400">
              <a:lnSpc>
                <a:spcPct val="100000"/>
              </a:lnSpc>
              <a:defRPr b="1" spc="0" sz="4200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16F3B"/>
                </a:solidFill>
              </a:rPr>
              <a:t>Modern Silos</a:t>
            </a:r>
          </a:p>
        </p:txBody>
      </p:sp>
      <p:sp>
        <p:nvSpPr>
          <p:cNvPr id="1153" name="Shape 1153"/>
          <p:cNvSpPr/>
          <p:nvPr/>
        </p:nvSpPr>
        <p:spPr>
          <a:xfrm>
            <a:off x="13951887" y="8492397"/>
            <a:ext cx="10432111" cy="325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lvl="0"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1800"/>
            </a:pPr>
            <a:r>
              <a:rPr sz="4800">
                <a:latin typeface="+mj-lt"/>
                <a:ea typeface="+mj-ea"/>
                <a:cs typeface="+mj-cs"/>
                <a:sym typeface="Lato Regular"/>
              </a:rPr>
              <a:t>Captive apps and data </a:t>
            </a:r>
            <a:endParaRPr sz="4800">
              <a:latin typeface="+mj-lt"/>
              <a:ea typeface="+mj-ea"/>
              <a:cs typeface="+mj-cs"/>
              <a:sym typeface="Lato Regular"/>
            </a:endParaRPr>
          </a:p>
          <a:p>
            <a:pPr lvl="0"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1800"/>
            </a:pPr>
            <a:r>
              <a:rPr sz="4800">
                <a:latin typeface="+mj-lt"/>
                <a:ea typeface="+mj-ea"/>
                <a:cs typeface="+mj-cs"/>
                <a:sym typeface="Lato Regular"/>
              </a:rPr>
              <a:t>Closed source/proprietary </a:t>
            </a:r>
            <a:endParaRPr sz="4800">
              <a:latin typeface="+mj-lt"/>
              <a:ea typeface="+mj-ea"/>
              <a:cs typeface="+mj-cs"/>
              <a:sym typeface="Lato Regular"/>
            </a:endParaRPr>
          </a:p>
          <a:p>
            <a:pPr lvl="0"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1800"/>
            </a:pPr>
            <a:r>
              <a:rPr sz="4800">
                <a:latin typeface="+mj-lt"/>
                <a:ea typeface="+mj-ea"/>
                <a:cs typeface="+mj-cs"/>
                <a:sym typeface="Lato Regular"/>
              </a:rPr>
              <a:t>Vendor lock-in</a:t>
            </a:r>
            <a:endParaRPr sz="4800">
              <a:latin typeface="+mj-lt"/>
              <a:ea typeface="+mj-ea"/>
              <a:cs typeface="+mj-cs"/>
              <a:sym typeface="Lato Regular"/>
            </a:endParaRPr>
          </a:p>
          <a:p>
            <a:pPr lvl="0" marL="592666" indent="-592666" defTabSz="914400">
              <a:lnSpc>
                <a:spcPct val="100000"/>
              </a:lnSpc>
              <a:spcBef>
                <a:spcPts val="300"/>
              </a:spcBef>
              <a:buSzPct val="75000"/>
              <a:buChar char="•"/>
              <a:defRPr spc="0" sz="1800"/>
            </a:pPr>
            <a:r>
              <a:rPr sz="4800">
                <a:latin typeface="+mj-lt"/>
                <a:ea typeface="+mj-ea"/>
                <a:cs typeface="+mj-cs"/>
                <a:sym typeface="Lato Regular"/>
              </a:rPr>
              <a:t>Talent and Expertise gap </a:t>
            </a:r>
          </a:p>
        </p:txBody>
      </p:sp>
      <p:pic>
        <p:nvPicPr>
          <p:cNvPr id="1154" name="image12.png" descr="big arrow 3.png"/>
          <p:cNvPicPr/>
          <p:nvPr/>
        </p:nvPicPr>
        <p:blipFill>
          <a:blip r:embed="rId3">
            <a:alphaModFix amt="54000"/>
            <a:extLst/>
          </a:blip>
          <a:stretch>
            <a:fillRect/>
          </a:stretch>
        </p:blipFill>
        <p:spPr>
          <a:xfrm rot="20555189">
            <a:off x="7246036" y="7703928"/>
            <a:ext cx="7131626" cy="21625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2" name="Group 1182"/>
          <p:cNvGrpSpPr/>
          <p:nvPr/>
        </p:nvGrpSpPr>
        <p:grpSpPr>
          <a:xfrm>
            <a:off x="763341" y="8417781"/>
            <a:ext cx="7908864" cy="3371352"/>
            <a:chOff x="0" y="0"/>
            <a:chExt cx="7908862" cy="3371350"/>
          </a:xfrm>
        </p:grpSpPr>
        <p:grpSp>
          <p:nvGrpSpPr>
            <p:cNvPr id="1173" name="Group 1173"/>
            <p:cNvGrpSpPr/>
            <p:nvPr/>
          </p:nvGrpSpPr>
          <p:grpSpPr>
            <a:xfrm>
              <a:off x="0" y="0"/>
              <a:ext cx="7908864" cy="3371351"/>
              <a:chOff x="0" y="0"/>
              <a:chExt cx="7908862" cy="3371350"/>
            </a:xfrm>
          </p:grpSpPr>
          <p:grpSp>
            <p:nvGrpSpPr>
              <p:cNvPr id="1162" name="Group 1162"/>
              <p:cNvGrpSpPr/>
              <p:nvPr/>
            </p:nvGrpSpPr>
            <p:grpSpPr>
              <a:xfrm>
                <a:off x="0" y="0"/>
                <a:ext cx="7908864" cy="3371351"/>
                <a:chOff x="0" y="0"/>
                <a:chExt cx="7908863" cy="3371350"/>
              </a:xfrm>
            </p:grpSpPr>
            <p:sp>
              <p:nvSpPr>
                <p:cNvPr id="1155" name="Shape 1155"/>
                <p:cNvSpPr/>
                <p:nvPr/>
              </p:nvSpPr>
              <p:spPr>
                <a:xfrm>
                  <a:off x="4033595" y="0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56" name="Shape 1156"/>
                <p:cNvSpPr/>
                <p:nvPr/>
              </p:nvSpPr>
              <p:spPr>
                <a:xfrm>
                  <a:off x="0" y="1164505"/>
                  <a:ext cx="1841686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57" name="Shape 1157"/>
                <p:cNvSpPr/>
                <p:nvPr/>
              </p:nvSpPr>
              <p:spPr>
                <a:xfrm>
                  <a:off x="0" y="3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58" name="Shape 1158"/>
                <p:cNvSpPr/>
                <p:nvPr/>
              </p:nvSpPr>
              <p:spPr>
                <a:xfrm>
                  <a:off x="2034296" y="1164505"/>
                  <a:ext cx="1841686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59" name="Shape 1159"/>
                <p:cNvSpPr/>
                <p:nvPr/>
              </p:nvSpPr>
              <p:spPr>
                <a:xfrm>
                  <a:off x="2034296" y="3"/>
                  <a:ext cx="1841686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60" name="Shape 1160"/>
                <p:cNvSpPr/>
                <p:nvPr/>
              </p:nvSpPr>
              <p:spPr>
                <a:xfrm>
                  <a:off x="6067177" y="1176454"/>
                  <a:ext cx="1841687" cy="2194897"/>
                </a:xfrm>
                <a:prstGeom prst="rect">
                  <a:avLst/>
                </a:prstGeom>
                <a:solidFill>
                  <a:srgbClr val="949494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161" name="Shape 1161"/>
                <p:cNvSpPr/>
                <p:nvPr/>
              </p:nvSpPr>
              <p:spPr>
                <a:xfrm>
                  <a:off x="6067177" y="11952"/>
                  <a:ext cx="1841687" cy="1164505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4D4D4D"/>
                  </a:solidFill>
                  <a:prstDash val="solid"/>
                  <a:round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algn="ctr" defTabSz="1218535">
                    <a:lnSpc>
                      <a:spcPct val="100000"/>
                    </a:lnSpc>
                    <a:defRPr cap="all" spc="0" sz="24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grpSp>
            <p:nvGrpSpPr>
              <p:cNvPr id="1165" name="Group 1165"/>
              <p:cNvGrpSpPr/>
              <p:nvPr/>
            </p:nvGrpSpPr>
            <p:grpSpPr>
              <a:xfrm>
                <a:off x="4114782" y="156016"/>
                <a:ext cx="1632193" cy="823950"/>
                <a:chOff x="0" y="0"/>
                <a:chExt cx="1632192" cy="823949"/>
              </a:xfrm>
            </p:grpSpPr>
            <p:sp>
              <p:nvSpPr>
                <p:cNvPr id="1163" name="Shape 1163"/>
                <p:cNvSpPr/>
                <p:nvPr/>
              </p:nvSpPr>
              <p:spPr>
                <a:xfrm>
                  <a:off x="0" y="0"/>
                  <a:ext cx="1632193" cy="8239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21919" tIns="121919" rIns="121919" bIns="121919" numCol="1" anchor="ctr">
                  <a:noAutofit/>
                </a:bodyPr>
                <a:lstStyle/>
                <a:p>
                  <a:pPr lvl="0" defTabSz="914400">
                    <a:lnSpc>
                      <a:spcPct val="10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pic>
              <p:nvPicPr>
                <p:cNvPr id="1164" name="image13.png"/>
                <p:cNvPicPr/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175025" y="150021"/>
                  <a:ext cx="1282142" cy="5238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66" name="image14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51482" y="51843"/>
                <a:ext cx="938725" cy="1060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7" name="image15.jp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196676" y="284231"/>
                <a:ext cx="1553390" cy="632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8" name="image16.png" descr="C:\Users\Dan\Desktop\gear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711565" y="1428376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9" name="image17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186995" y="503456"/>
                <a:ext cx="1604961" cy="2179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0" name="image16.png" descr="C:\Users\Dan\Desktop\gear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620270" y="1382762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1" name="image16.png" descr="C:\Users\Dan\Desktop\gear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595672" y="1382762"/>
                <a:ext cx="676276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2" name="image16.png" descr="C:\Users\Dan\Desktop\gear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43758" y="1382762"/>
                <a:ext cx="676275" cy="7402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74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72709" y="1877181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5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81413" y="1831568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6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556816" y="1831568"/>
              <a:ext cx="676275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7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4901" y="1831568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8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51507" y="2449653"/>
              <a:ext cx="676275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9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60210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0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535613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1" name="image16.png" descr="C:\Users\Dan\Desktop\gear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83698" y="2404040"/>
              <a:ext cx="676276" cy="740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83" name="image1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452679" y="5603357"/>
            <a:ext cx="2733850" cy="68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4" name="image19.png" descr="ICON_Cloud_Q308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343920" y="3972591"/>
            <a:ext cx="2425329" cy="10375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0000"/>
              </a:srgbClr>
            </a:outerShdw>
          </a:effectLst>
        </p:spPr>
      </p:pic>
      <p:pic>
        <p:nvPicPr>
          <p:cNvPr id="1185" name="image20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11165" y="4712320"/>
            <a:ext cx="3373540" cy="74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6" name="image21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130365" y="4319973"/>
            <a:ext cx="3260615" cy="569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7" name="image22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934034" y="5629816"/>
            <a:ext cx="4924636" cy="617187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Shape 1188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1207" name="Group 1207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193" name="Group 1193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189" name="Shape 118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0" name="Shape 119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1" name="Shape 119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2" name="Shape 119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197" name="Group 1197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194" name="Shape 119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03" name="Group 1203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198" name="Shape 119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199" name="Shape 1199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00" name="Shape 120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01" name="Shape 120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02" name="Shape 120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06" name="Group 1206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204" name="Shape 120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05" name="Shape 120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212" name="Group 1212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208" name="Shape 120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16" name="Group 1216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213" name="Shape 121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22" name="Group 1222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217" name="Shape 121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25" name="Group 1225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223" name="Shape 1223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4" name="Shape 1224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2" grpId="1"/>
      <p:bldP build="whole" bldLvl="1" animBg="1" rev="0" advAuto="0" spid="115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6"/>
          <p:cNvGrpSpPr/>
          <p:nvPr/>
        </p:nvGrpSpPr>
        <p:grpSpPr>
          <a:xfrm rot="2669533">
            <a:off x="3679691" y="3375494"/>
            <a:ext cx="1908828" cy="1908821"/>
            <a:chOff x="0" y="0"/>
            <a:chExt cx="1908827" cy="1908819"/>
          </a:xfrm>
        </p:grpSpPr>
        <p:sp>
          <p:nvSpPr>
            <p:cNvPr id="142" name="Shape 142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0" name="Group 150"/>
          <p:cNvGrpSpPr/>
          <p:nvPr/>
        </p:nvGrpSpPr>
        <p:grpSpPr>
          <a:xfrm rot="18869533">
            <a:off x="2349346" y="4729636"/>
            <a:ext cx="1908821" cy="1908817"/>
            <a:chOff x="0" y="0"/>
            <a:chExt cx="1908819" cy="1908815"/>
          </a:xfrm>
        </p:grpSpPr>
        <p:sp>
          <p:nvSpPr>
            <p:cNvPr id="147" name="Shape 147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6" name="Group 156"/>
          <p:cNvGrpSpPr/>
          <p:nvPr/>
        </p:nvGrpSpPr>
        <p:grpSpPr>
          <a:xfrm rot="8069533">
            <a:off x="5041341" y="4713218"/>
            <a:ext cx="1908821" cy="1908817"/>
            <a:chOff x="0" y="0"/>
            <a:chExt cx="1908819" cy="1908816"/>
          </a:xfrm>
        </p:grpSpPr>
        <p:sp>
          <p:nvSpPr>
            <p:cNvPr id="151" name="Shape 151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9" name="Group 159"/>
          <p:cNvGrpSpPr/>
          <p:nvPr/>
        </p:nvGrpSpPr>
        <p:grpSpPr>
          <a:xfrm rot="13469533">
            <a:off x="3710994" y="6067357"/>
            <a:ext cx="1908821" cy="1908817"/>
            <a:chOff x="0" y="0"/>
            <a:chExt cx="1908819" cy="1908816"/>
          </a:xfrm>
        </p:grpSpPr>
        <p:sp>
          <p:nvSpPr>
            <p:cNvPr id="157" name="Shape 157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0" name="Shape 160"/>
          <p:cNvSpPr/>
          <p:nvPr/>
        </p:nvSpPr>
        <p:spPr>
          <a:xfrm>
            <a:off x="2628116" y="2373411"/>
            <a:ext cx="467111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Pivotal CF</a:t>
            </a:r>
          </a:p>
        </p:txBody>
      </p:sp>
      <p:sp>
        <p:nvSpPr>
          <p:cNvPr id="161" name="Shape 161"/>
          <p:cNvSpPr/>
          <p:nvPr/>
        </p:nvSpPr>
        <p:spPr>
          <a:xfrm>
            <a:off x="10171916" y="4271805"/>
            <a:ext cx="12917044" cy="3020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ct val="120000"/>
              </a:lnSpc>
              <a:defRPr spc="0" sz="1800"/>
            </a:pPr>
            <a:r>
              <a:rPr spc="34" sz="3400">
                <a:latin typeface="Lato Semibold"/>
                <a:ea typeface="Lato Semibold"/>
                <a:cs typeface="Lato Semibold"/>
                <a:sym typeface="Lato Semibold"/>
              </a:rPr>
              <a:t>Dave Roberts</a:t>
            </a:r>
            <a:endParaRPr spc="34" sz="3400">
              <a:latin typeface="Lato Semibold"/>
              <a:ea typeface="Lato Semibold"/>
              <a:cs typeface="Lato Semibold"/>
              <a:sym typeface="Lato Semibold"/>
            </a:endParaRPr>
          </a:p>
          <a:p>
            <a:pPr lvl="0">
              <a:lnSpc>
                <a:spcPct val="120000"/>
              </a:lnSpc>
              <a:defRPr spc="0" sz="1800"/>
            </a:pPr>
            <a:r>
              <a:rPr spc="34" sz="3400">
                <a:latin typeface="Lato Light Italic"/>
                <a:ea typeface="Lato Light Italic"/>
                <a:cs typeface="Lato Light Italic"/>
                <a:sym typeface="Lato Light Italic"/>
              </a:rPr>
              <a:t>Advisory Field Engineer</a:t>
            </a:r>
            <a:endParaRPr spc="34" sz="3400">
              <a:latin typeface="Lato Light Italic"/>
              <a:ea typeface="Lato Light Italic"/>
              <a:cs typeface="Lato Light Italic"/>
              <a:sym typeface="Lato Light Italic"/>
            </a:endParaRPr>
          </a:p>
          <a:p>
            <a:pPr lvl="0">
              <a:lnSpc>
                <a:spcPct val="120000"/>
              </a:lnSpc>
              <a:defRPr spc="0" sz="1800"/>
            </a:pPr>
            <a:endParaRPr spc="34" sz="3400">
              <a:latin typeface="+mn-lt"/>
              <a:ea typeface="+mn-ea"/>
              <a:cs typeface="+mn-cs"/>
              <a:sym typeface="Lato Light"/>
            </a:endParaRPr>
          </a:p>
          <a:p>
            <a:pPr lvl="0">
              <a:lnSpc>
                <a:spcPct val="120000"/>
              </a:lnSpc>
              <a:defRPr spc="0" sz="1800"/>
            </a:pPr>
            <a:r>
              <a:rPr spc="34" sz="3400">
                <a:latin typeface="+mn-lt"/>
                <a:ea typeface="+mn-ea"/>
                <a:cs typeface="+mn-cs"/>
                <a:sym typeface="Lato Light"/>
              </a:rPr>
              <a:t>I have been building enterprise systems for 15 years.  I love agile </a:t>
            </a:r>
            <a:endParaRPr spc="34" sz="3400">
              <a:latin typeface="+mn-lt"/>
              <a:ea typeface="+mn-ea"/>
              <a:cs typeface="+mn-cs"/>
              <a:sym typeface="Lato Light"/>
            </a:endParaRPr>
          </a:p>
          <a:p>
            <a:pPr lvl="0">
              <a:lnSpc>
                <a:spcPct val="120000"/>
              </a:lnSpc>
              <a:defRPr spc="0" sz="1800"/>
            </a:pPr>
            <a:r>
              <a:rPr spc="34" sz="3400">
                <a:latin typeface="+mn-lt"/>
                <a:ea typeface="+mn-ea"/>
                <a:cs typeface="+mn-cs"/>
                <a:sym typeface="Lato Light"/>
              </a:rPr>
              <a:t>methodologies; simple, testable solutions and scalable architectures.</a:t>
            </a:r>
          </a:p>
        </p:txBody>
      </p:sp>
      <p:sp>
        <p:nvSpPr>
          <p:cNvPr id="162" name="Shape 162"/>
          <p:cNvSpPr/>
          <p:nvPr/>
        </p:nvSpPr>
        <p:spPr>
          <a:xfrm>
            <a:off x="3600418" y="467702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  <p:sp>
        <p:nvSpPr>
          <p:cNvPr id="163" name="Shape 163"/>
          <p:cNvSpPr/>
          <p:nvPr/>
        </p:nvSpPr>
        <p:spPr>
          <a:xfrm flipV="1">
            <a:off x="8424471" y="2165748"/>
            <a:ext cx="1" cy="9017269"/>
          </a:xfrm>
          <a:prstGeom prst="line">
            <a:avLst/>
          </a:prstGeom>
          <a:ln w="12700">
            <a:solidFill>
              <a:srgbClr val="000000">
                <a:alpha val="75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/>
          <p:nvPr/>
        </p:nvSpPr>
        <p:spPr>
          <a:xfrm>
            <a:off x="1268759" y="1064354"/>
            <a:ext cx="39472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Where we are heading</a:t>
            </a:r>
          </a:p>
        </p:txBody>
      </p:sp>
      <p:sp>
        <p:nvSpPr>
          <p:cNvPr id="1228" name="Shape 12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229" name="Shape 1229"/>
          <p:cNvSpPr/>
          <p:nvPr/>
        </p:nvSpPr>
        <p:spPr>
          <a:xfrm>
            <a:off x="1268759" y="226154"/>
            <a:ext cx="1142212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Mobile Trends in the Enterprise</a:t>
            </a:r>
          </a:p>
        </p:txBody>
      </p:sp>
      <p:grpSp>
        <p:nvGrpSpPr>
          <p:cNvPr id="1236" name="Group 1236"/>
          <p:cNvGrpSpPr/>
          <p:nvPr/>
        </p:nvGrpSpPr>
        <p:grpSpPr>
          <a:xfrm>
            <a:off x="6222966" y="3326280"/>
            <a:ext cx="4953001" cy="7606451"/>
            <a:chOff x="0" y="0"/>
            <a:chExt cx="4952999" cy="7606450"/>
          </a:xfrm>
        </p:grpSpPr>
        <p:graphicFrame>
          <p:nvGraphicFramePr>
            <p:cNvPr id="1230" name="Chart 1230"/>
            <p:cNvGraphicFramePr/>
            <p:nvPr/>
          </p:nvGraphicFramePr>
          <p:xfrm>
            <a:off x="568895" y="0"/>
            <a:ext cx="3815210" cy="381520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231" name="Shape 1231"/>
            <p:cNvSpPr/>
            <p:nvPr/>
          </p:nvSpPr>
          <p:spPr>
            <a:xfrm>
              <a:off x="748541" y="179646"/>
              <a:ext cx="3454083" cy="345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lnSpc>
                  <a:spcPct val="100000"/>
                </a:lnSpc>
                <a:defRPr spc="31" sz="31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Lato Regular"/>
                </a:defRPr>
              </a:p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287577" y="983449"/>
              <a:ext cx="2376011" cy="1846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defRPr spc="64" sz="6400">
                  <a:latin typeface="+mj-lt"/>
                  <a:ea typeface="+mj-ea"/>
                  <a:cs typeface="+mj-cs"/>
                  <a:sym typeface="Lato Regular"/>
                </a:defRPr>
              </a:lvl1pPr>
            </a:lstStyle>
            <a:p>
              <a:pPr lvl="0">
                <a:defRPr spc="0" sz="1800"/>
              </a:pPr>
              <a:r>
                <a:rPr spc="64" sz="6400"/>
                <a:t>20%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25759" y="5426953"/>
              <a:ext cx="4701829" cy="2179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spc="0" sz="1800"/>
              </a:pPr>
              <a:r>
                <a:rPr spc="56" sz="2800">
                  <a:latin typeface="+mn-lt"/>
                  <a:ea typeface="+mn-ea"/>
                  <a:cs typeface="+mn-cs"/>
                  <a:sym typeface="Lato Light"/>
                </a:rPr>
                <a:t>20% of enterprise</a:t>
              </a:r>
              <a:endParaRPr spc="56" sz="2800">
                <a:latin typeface="+mn-lt"/>
                <a:ea typeface="+mn-ea"/>
                <a:cs typeface="+mn-cs"/>
                <a:sym typeface="Lato Light"/>
              </a:endParaRPr>
            </a:p>
            <a:p>
              <a:pPr lvl="0" algn="ctr">
                <a:defRPr spc="0" sz="1800"/>
              </a:pPr>
              <a:r>
                <a:rPr spc="56" sz="2800">
                  <a:latin typeface="+mn-lt"/>
                  <a:ea typeface="+mn-ea"/>
                  <a:cs typeface="+mn-cs"/>
                  <a:sym typeface="Lato Light"/>
                </a:rPr>
                <a:t> apps are mobile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99589" y="4228055"/>
              <a:ext cx="1353821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defRPr spc="88" sz="4400"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pc="0" sz="1800"/>
              </a:pPr>
              <a:r>
                <a:rPr spc="88" sz="4400"/>
                <a:t>2013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0" y="5186745"/>
              <a:ext cx="4953000" cy="1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</p:grpSp>
      <p:grpSp>
        <p:nvGrpSpPr>
          <p:cNvPr id="1243" name="Group 1243"/>
          <p:cNvGrpSpPr/>
          <p:nvPr/>
        </p:nvGrpSpPr>
        <p:grpSpPr>
          <a:xfrm>
            <a:off x="12381444" y="3305095"/>
            <a:ext cx="4953001" cy="7640988"/>
            <a:chOff x="0" y="0"/>
            <a:chExt cx="4952999" cy="7640986"/>
          </a:xfrm>
        </p:grpSpPr>
        <p:graphicFrame>
          <p:nvGraphicFramePr>
            <p:cNvPr id="1237" name="Chart 1237"/>
            <p:cNvGraphicFramePr/>
            <p:nvPr/>
          </p:nvGraphicFramePr>
          <p:xfrm>
            <a:off x="568895" y="0"/>
            <a:ext cx="3815210" cy="381520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1238" name="Shape 1238"/>
            <p:cNvSpPr/>
            <p:nvPr/>
          </p:nvSpPr>
          <p:spPr>
            <a:xfrm>
              <a:off x="748540" y="179646"/>
              <a:ext cx="3454083" cy="345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lnSpc>
                  <a:spcPct val="100000"/>
                </a:lnSpc>
                <a:defRPr spc="29" sz="3000">
                  <a:solidFill>
                    <a:srgbClr val="F2F2F2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Lato Regular"/>
                </a:defRPr>
              </a:p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287577" y="983449"/>
              <a:ext cx="2376012" cy="1846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100000"/>
                </a:lnSpc>
                <a:defRPr spc="64" sz="6400">
                  <a:latin typeface="+mj-lt"/>
                  <a:ea typeface="+mj-ea"/>
                  <a:cs typeface="+mj-cs"/>
                  <a:sym typeface="Lato Regular"/>
                </a:defRPr>
              </a:lvl1pPr>
            </a:lstStyle>
            <a:p>
              <a:pPr lvl="0">
                <a:defRPr spc="0" sz="1800"/>
              </a:pPr>
              <a:r>
                <a:rPr spc="64" sz="6400"/>
                <a:t>90%</a:t>
              </a: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25759" y="5461489"/>
              <a:ext cx="4701829" cy="2179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>
                <a:defRPr spc="56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56" sz="2800"/>
                <a:t>90% of enterprise apps will be desktop and mobile</a:t>
              </a: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799590" y="4309021"/>
              <a:ext cx="1353821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defRPr spc="88" sz="4400"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pc="0" sz="1800"/>
              </a:pPr>
              <a:r>
                <a:rPr spc="88" sz="4400"/>
                <a:t>2017</a:t>
              </a: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0" y="5208582"/>
              <a:ext cx="4953000" cy="1"/>
            </a:xfrm>
            <a:prstGeom prst="line">
              <a:avLst/>
            </a:prstGeom>
            <a:noFill/>
            <a:ln w="12700" cap="flat">
              <a:solidFill>
                <a:srgbClr val="A6AAA9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lvl="0">
                <a:lnSpc>
                  <a:spcPct val="100000"/>
                </a:lnSpc>
                <a:defRPr spc="504" sz="7200">
                  <a:latin typeface="+mn-lt"/>
                  <a:ea typeface="+mn-ea"/>
                  <a:cs typeface="+mn-cs"/>
                  <a:sym typeface="Lato Light"/>
                </a:defRPr>
              </a:pPr>
            </a:p>
          </p:txBody>
        </p:sp>
      </p:grpSp>
      <p:grpSp>
        <p:nvGrpSpPr>
          <p:cNvPr id="1248" name="Group 1248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244" name="Shape 124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Shape 1245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Shape 1247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52" name="Group 1252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249" name="Shape 124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58" name="Group 1258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253" name="Shape 125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61" name="Group 1261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259" name="Shape 1259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0" name="Shape 1260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80" name="Group 1280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1266" name="Group 1266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1262" name="Shape 126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3" name="Shape 126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4" name="Shape 126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5" name="Shape 126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70" name="Group 1270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1267" name="Shape 126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8" name="Shape 126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69" name="Shape 126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76" name="Group 1276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1271" name="Shape 127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2" name="Shape 127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3" name="Shape 127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4" name="Shape 127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5" name="Shape 127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279" name="Group 1279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1277" name="Shape 127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278" name="Shape 127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1281" name="Shape 1281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sp>
        <p:nvSpPr>
          <p:cNvPr id="1282" name="Shape 1282"/>
          <p:cNvSpPr/>
          <p:nvPr/>
        </p:nvSpPr>
        <p:spPr>
          <a:xfrm>
            <a:off x="238341" y="12227490"/>
            <a:ext cx="3980229" cy="57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Source: Gartner predicts</a:t>
            </a:r>
          </a:p>
        </p:txBody>
      </p: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6" grpId="1"/>
      <p:bldP build="whole" bldLvl="1" animBg="1" rev="0" advAuto="0" spid="124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1" name="Group 1291"/>
          <p:cNvGrpSpPr/>
          <p:nvPr/>
        </p:nvGrpSpPr>
        <p:grpSpPr>
          <a:xfrm>
            <a:off x="12293600" y="2822221"/>
            <a:ext cx="10803467" cy="9223331"/>
            <a:chOff x="0" y="0"/>
            <a:chExt cx="10803466" cy="9223330"/>
          </a:xfrm>
        </p:grpSpPr>
        <p:sp>
          <p:nvSpPr>
            <p:cNvPr id="1284" name="Shape 1284"/>
            <p:cNvSpPr/>
            <p:nvPr/>
          </p:nvSpPr>
          <p:spPr>
            <a:xfrm>
              <a:off x="0" y="0"/>
              <a:ext cx="10803467" cy="9223331"/>
            </a:xfrm>
            <a:prstGeom prst="roundRect">
              <a:avLst>
                <a:gd name="adj" fmla="val 1057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D7DF97">
                  <a:alpha val="50000"/>
                </a:srgbClr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388321" y="6000045"/>
              <a:ext cx="9936204" cy="238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Continuous delivery, no planned downtime</a:t>
              </a:r>
              <a:endParaRPr sz="64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Instant scaling of apps and data services</a:t>
              </a:r>
              <a:endParaRPr sz="64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Automation and deployment consistency </a:t>
              </a:r>
              <a:b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</a:b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at every step</a:t>
              </a:r>
            </a:p>
          </p:txBody>
        </p:sp>
        <p:grpSp>
          <p:nvGrpSpPr>
            <p:cNvPr id="1289" name="Group 1289"/>
            <p:cNvGrpSpPr/>
            <p:nvPr/>
          </p:nvGrpSpPr>
          <p:grpSpPr>
            <a:xfrm>
              <a:off x="2373878" y="1190978"/>
              <a:ext cx="6114412" cy="4312620"/>
              <a:chOff x="0" y="0"/>
              <a:chExt cx="6114410" cy="4312618"/>
            </a:xfrm>
          </p:grpSpPr>
          <p:pic>
            <p:nvPicPr>
              <p:cNvPr id="1286" name="image33.png" descr="http://blog.zenoss.com/wp-content/uploads/2013/01/Cog-Cloud.jpg"/>
              <p:cNvPicPr/>
              <p:nvPr/>
            </p:nvPicPr>
            <p:blipFill>
              <a:blip r:embed="rId2">
                <a:extLst/>
              </a:blip>
              <a:srcRect l="0" t="0" r="0" b="8584"/>
              <a:stretch>
                <a:fillRect/>
              </a:stretch>
            </p:blipFill>
            <p:spPr>
              <a:xfrm>
                <a:off x="7400" y="0"/>
                <a:ext cx="6033975" cy="4312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87" name="Shape 1287"/>
              <p:cNvSpPr/>
              <p:nvPr/>
            </p:nvSpPr>
            <p:spPr>
              <a:xfrm>
                <a:off x="3885453" y="3793272"/>
                <a:ext cx="2228958" cy="373375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288" name="Shape 1288"/>
              <p:cNvSpPr/>
              <p:nvPr/>
            </p:nvSpPr>
            <p:spPr>
              <a:xfrm>
                <a:off x="-1" y="3780829"/>
                <a:ext cx="2228959" cy="373375"/>
              </a:xfrm>
              <a:prstGeom prst="rect">
                <a:avLst/>
              </a:pr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  <p:sp>
          <p:nvSpPr>
            <p:cNvPr id="1290" name="Shape 1290"/>
            <p:cNvSpPr/>
            <p:nvPr/>
          </p:nvSpPr>
          <p:spPr>
            <a:xfrm>
              <a:off x="3825151" y="161533"/>
              <a:ext cx="3347327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cap="all" spc="0" sz="4200">
                  <a:solidFill>
                    <a:srgbClr val="F16F3B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cap="none" sz="1800">
                  <a:solidFill>
                    <a:srgbClr val="000000"/>
                  </a:solidFill>
                </a:defRPr>
              </a:pPr>
              <a:r>
                <a:rPr cap="all" sz="4200">
                  <a:solidFill>
                    <a:srgbClr val="F16F3B"/>
                  </a:solidFill>
                </a:rPr>
                <a:t>Operators</a:t>
              </a:r>
            </a:p>
          </p:txBody>
        </p:sp>
      </p:grpSp>
      <p:grpSp>
        <p:nvGrpSpPr>
          <p:cNvPr id="1297" name="Group 1297"/>
          <p:cNvGrpSpPr/>
          <p:nvPr/>
        </p:nvGrpSpPr>
        <p:grpSpPr>
          <a:xfrm>
            <a:off x="1388532" y="2822221"/>
            <a:ext cx="10295468" cy="9223331"/>
            <a:chOff x="0" y="0"/>
            <a:chExt cx="10295466" cy="9223330"/>
          </a:xfrm>
        </p:grpSpPr>
        <p:grpSp>
          <p:nvGrpSpPr>
            <p:cNvPr id="1295" name="Group 1295"/>
            <p:cNvGrpSpPr/>
            <p:nvPr/>
          </p:nvGrpSpPr>
          <p:grpSpPr>
            <a:xfrm>
              <a:off x="0" y="0"/>
              <a:ext cx="10295467" cy="9223331"/>
              <a:chOff x="0" y="0"/>
              <a:chExt cx="10295466" cy="9223330"/>
            </a:xfrm>
          </p:grpSpPr>
          <p:sp>
            <p:nvSpPr>
              <p:cNvPr id="1292" name="Shape 1292"/>
              <p:cNvSpPr/>
              <p:nvPr/>
            </p:nvSpPr>
            <p:spPr>
              <a:xfrm>
                <a:off x="0" y="0"/>
                <a:ext cx="10295467" cy="9223331"/>
              </a:xfrm>
              <a:prstGeom prst="roundRect">
                <a:avLst>
                  <a:gd name="adj" fmla="val 1057"/>
                </a:avLst>
              </a:prstGeom>
              <a:gradFill flip="none" rotWithShape="1">
                <a:gsLst>
                  <a:gs pos="0">
                    <a:srgbClr val="D9D9D9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 w="25400" cap="flat">
                <a:solidFill>
                  <a:srgbClr val="D7DF97">
                    <a:alpha val="50000"/>
                  </a:srgbClr>
                </a:solidFill>
                <a:prstDash val="solid"/>
                <a:bevel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 spc="0" sz="3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pic>
            <p:nvPicPr>
              <p:cNvPr id="1293" name="image32.png" descr="http://www.paymentevolution.com/images/developer-gears.jp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973312" y="1293149"/>
                <a:ext cx="5985355" cy="45930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94" name="Shape 1294"/>
              <p:cNvSpPr/>
              <p:nvPr/>
            </p:nvSpPr>
            <p:spPr>
              <a:xfrm>
                <a:off x="3168712" y="161533"/>
                <a:ext cx="3594558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19" tIns="121919" rIns="121919" bIns="12191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cap="all" spc="0" sz="4200">
                    <a:solidFill>
                      <a:srgbClr val="F16F3B"/>
                    </a:solidFill>
                    <a:latin typeface="Lato Semibold"/>
                    <a:ea typeface="Lato Semibold"/>
                    <a:cs typeface="Lato Semibold"/>
                    <a:sym typeface="Lato Semibold"/>
                  </a:defRPr>
                </a:lvl1pPr>
              </a:lstStyle>
              <a:p>
                <a:pPr lvl="0">
                  <a:defRPr cap="none" sz="1800">
                    <a:solidFill>
                      <a:srgbClr val="000000"/>
                    </a:solidFill>
                  </a:defRPr>
                </a:pPr>
                <a:r>
                  <a:rPr cap="all" sz="4200">
                    <a:solidFill>
                      <a:srgbClr val="F16F3B"/>
                    </a:solidFill>
                  </a:rPr>
                  <a:t>Developers</a:t>
                </a:r>
              </a:p>
            </p:txBody>
          </p:sp>
        </p:grpSp>
        <p:sp>
          <p:nvSpPr>
            <p:cNvPr id="1296" name="Shape 1296"/>
            <p:cNvSpPr/>
            <p:nvPr/>
          </p:nvSpPr>
          <p:spPr>
            <a:xfrm>
              <a:off x="373968" y="6012745"/>
              <a:ext cx="9377007" cy="294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Dramatically improve the developer experience</a:t>
              </a:r>
              <a:endParaRPr sz="64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Agile teams, rapid iteration</a:t>
              </a:r>
              <a:endParaRPr sz="3600">
                <a:solidFill>
                  <a:srgbClr val="4D4D4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444500" indent="-444500" defTabSz="914400">
                <a:lnSpc>
                  <a:spcPct val="100000"/>
                </a:lnSpc>
                <a:spcBef>
                  <a:spcPts val="600"/>
                </a:spcBef>
                <a:buSzPct val="75000"/>
                <a:buChar char="•"/>
                <a:defRPr spc="0" sz="1800"/>
              </a:pPr>
              <a:r>
                <a:rPr sz="3600">
                  <a:solidFill>
                    <a:srgbClr val="4D4D4D"/>
                  </a:solidFill>
                  <a:latin typeface="+mj-lt"/>
                  <a:ea typeface="+mj-ea"/>
                  <a:cs typeface="+mj-cs"/>
                  <a:sym typeface="Lato Regular"/>
                </a:rPr>
                <a:t>Ingest and incubate open source advancements and new data services</a:t>
              </a:r>
            </a:p>
          </p:txBody>
        </p:sp>
      </p:grpSp>
      <p:sp>
        <p:nvSpPr>
          <p:cNvPr id="1298" name="Shape 12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299" name="Shape 1299"/>
          <p:cNvSpPr/>
          <p:nvPr/>
        </p:nvSpPr>
        <p:spPr>
          <a:xfrm>
            <a:off x="1192559" y="476250"/>
            <a:ext cx="15766289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Rapid Innovation Requires a New Approach</a:t>
            </a:r>
          </a:p>
        </p:txBody>
      </p:sp>
      <p:grpSp>
        <p:nvGrpSpPr>
          <p:cNvPr id="1320" name="Group 1320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300" name="Shape 1300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grpSp>
          <p:nvGrpSpPr>
            <p:cNvPr id="1319" name="Group 1319"/>
            <p:cNvGrpSpPr/>
            <p:nvPr/>
          </p:nvGrpSpPr>
          <p:grpSpPr>
            <a:xfrm>
              <a:off x="-1" y="-1"/>
              <a:ext cx="1616448" cy="1616448"/>
              <a:chOff x="0" y="0"/>
              <a:chExt cx="1616446" cy="1616446"/>
            </a:xfrm>
          </p:grpSpPr>
          <p:grpSp>
            <p:nvGrpSpPr>
              <p:cNvPr id="1305" name="Group 1305"/>
              <p:cNvGrpSpPr/>
              <p:nvPr/>
            </p:nvGrpSpPr>
            <p:grpSpPr>
              <a:xfrm rot="18900000">
                <a:off x="118361" y="522473"/>
                <a:ext cx="571501" cy="571501"/>
                <a:chOff x="0" y="0"/>
                <a:chExt cx="571500" cy="571500"/>
              </a:xfrm>
            </p:grpSpPr>
            <p:sp>
              <p:nvSpPr>
                <p:cNvPr id="1301" name="Shape 1301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02" name="Shape 1302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03" name="Shape 1303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04" name="Shape 1304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09" name="Group 1309"/>
              <p:cNvGrpSpPr/>
              <p:nvPr/>
            </p:nvGrpSpPr>
            <p:grpSpPr>
              <a:xfrm rot="13500000">
                <a:off x="522473" y="926585"/>
                <a:ext cx="571501" cy="571501"/>
                <a:chOff x="0" y="0"/>
                <a:chExt cx="571500" cy="571500"/>
              </a:xfrm>
            </p:grpSpPr>
            <p:sp>
              <p:nvSpPr>
                <p:cNvPr id="1306" name="Shape 1306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07" name="Shape 1307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08" name="Shape 1308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15" name="Group 1315"/>
              <p:cNvGrpSpPr/>
              <p:nvPr/>
            </p:nvGrpSpPr>
            <p:grpSpPr>
              <a:xfrm rot="2700000">
                <a:off x="522473" y="118361"/>
                <a:ext cx="571501" cy="571501"/>
                <a:chOff x="0" y="0"/>
                <a:chExt cx="571500" cy="571500"/>
              </a:xfrm>
            </p:grpSpPr>
            <p:sp>
              <p:nvSpPr>
                <p:cNvPr id="1310" name="Shape 1310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11" name="Shape 1311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12" name="Shape 1312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13" name="Shape 1313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14" name="Shape 1314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318" name="Group 1318"/>
              <p:cNvGrpSpPr/>
              <p:nvPr/>
            </p:nvGrpSpPr>
            <p:grpSpPr>
              <a:xfrm rot="8100000">
                <a:off x="926585" y="522473"/>
                <a:ext cx="571501" cy="571501"/>
                <a:chOff x="0" y="0"/>
                <a:chExt cx="571500" cy="571500"/>
              </a:xfrm>
            </p:grpSpPr>
            <p:sp>
              <p:nvSpPr>
                <p:cNvPr id="1316" name="Shape 1316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317" name="Shape 1317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</p:grpSp>
      <p:grpSp>
        <p:nvGrpSpPr>
          <p:cNvPr id="1325" name="Group 1325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321" name="Shape 132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2" name="Shape 1322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3" name="Shape 1323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4" name="Shape 1324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29" name="Group 1329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326" name="Shape 1326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35" name="Group 1335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330" name="Shape 133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38" name="Group 1338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336" name="Shape 1336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7" name="Shape 1337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339" name="Shape 1339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1" grpId="2"/>
      <p:bldP build="whole" bldLvl="1" animBg="1" rev="0" advAuto="0" spid="129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2" name="Shape 1342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3" name="Shape 1343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4" name="Shape 1344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5" name="Shape 1345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6" name="Shape 1346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7" name="Shape 1347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8" name="Shape 1348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9" name="Shape 1349"/>
          <p:cNvSpPr/>
          <p:nvPr/>
        </p:nvSpPr>
        <p:spPr>
          <a:xfrm>
            <a:off x="8055249" y="8521700"/>
            <a:ext cx="6708852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Cloud Foundry</a:t>
            </a:r>
          </a:p>
        </p:txBody>
      </p:sp>
      <p:sp>
        <p:nvSpPr>
          <p:cNvPr id="1350" name="Shape 1350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1351" name="Shape 1351"/>
          <p:cNvSpPr/>
          <p:nvPr/>
        </p:nvSpPr>
        <p:spPr>
          <a:xfrm>
            <a:off x="4130362" y="814758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  <p:sp>
        <p:nvSpPr>
          <p:cNvPr id="1352" name="Shape 1352"/>
          <p:cNvSpPr/>
          <p:nvPr/>
        </p:nvSpPr>
        <p:spPr>
          <a:xfrm>
            <a:off x="8029849" y="9970264"/>
            <a:ext cx="39926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34" sz="34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34" sz="3400"/>
              <a:t>The OSS Community</a:t>
            </a:r>
          </a:p>
        </p:txBody>
      </p:sp>
      <p:grpSp>
        <p:nvGrpSpPr>
          <p:cNvPr id="1357" name="Group 1357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1353" name="Shape 1353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4" name="Shape 1354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5" name="Shape 1355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61" name="Group 1361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1358" name="Shape 1358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67" name="Group 1367"/>
          <p:cNvGrpSpPr/>
          <p:nvPr/>
        </p:nvGrpSpPr>
        <p:grpSpPr>
          <a:xfrm rot="2700000">
            <a:off x="4240933" y="6834040"/>
            <a:ext cx="1908821" cy="1908817"/>
            <a:chOff x="0" y="0"/>
            <a:chExt cx="1908819" cy="1908816"/>
          </a:xfrm>
        </p:grpSpPr>
        <p:sp>
          <p:nvSpPr>
            <p:cNvPr id="1362" name="Shape 1362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3" name="Shape 1363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4" name="Shape 1364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5" name="Shape 1365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6" name="Shape 1366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70" name="Group 1370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6"/>
          </a:xfrm>
        </p:grpSpPr>
        <p:sp>
          <p:nvSpPr>
            <p:cNvPr id="1368" name="Shape 1368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9" name="Shape 1369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75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/>
        </p:nvSpPr>
        <p:spPr>
          <a:xfrm>
            <a:off x="1268759" y="1064354"/>
            <a:ext cx="2938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Open everything</a:t>
            </a:r>
          </a:p>
        </p:txBody>
      </p:sp>
      <p:sp>
        <p:nvSpPr>
          <p:cNvPr id="1373" name="Shape 13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374" name="Shape 1374"/>
          <p:cNvSpPr/>
          <p:nvPr/>
        </p:nvSpPr>
        <p:spPr>
          <a:xfrm>
            <a:off x="1268759" y="226154"/>
            <a:ext cx="534479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Cloud Foundry</a:t>
            </a:r>
          </a:p>
        </p:txBody>
      </p:sp>
      <p:pic>
        <p:nvPicPr>
          <p:cNvPr id="1375" name="image34.png" descr="oss-logo-cf.png"/>
          <p:cNvPicPr/>
          <p:nvPr/>
        </p:nvPicPr>
        <p:blipFill>
          <a:blip r:embed="rId2">
            <a:extLst/>
          </a:blip>
          <a:srcRect l="1" t="0" r="0" b="827"/>
          <a:stretch>
            <a:fillRect/>
          </a:stretch>
        </p:blipFill>
        <p:spPr>
          <a:xfrm>
            <a:off x="7110214" y="3750371"/>
            <a:ext cx="10163396" cy="72415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 1394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380" name="Group 1380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376" name="Shape 137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7" name="Shape 137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8" name="Shape 137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9" name="Shape 137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84" name="Group 1384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381" name="Shape 138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3" name="Shape 138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90" name="Group 1390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385" name="Shape 138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6" name="Shape 138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8" name="Shape 138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93" name="Group 1393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391" name="Shape 1391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92" name="Shape 1392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1395" name="Shape 1395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sp>
        <p:nvSpPr>
          <p:cNvPr id="1396" name="Shape 1396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7" name="Shape 1397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8" name="Shape 1398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9" name="Shape 1399"/>
          <p:cNvSpPr/>
          <p:nvPr/>
        </p:nvSpPr>
        <p:spPr>
          <a:xfrm rot="2700000">
            <a:off x="21877588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50800">
            <a:solidFill>
              <a:srgbClr val="73B2D1"/>
            </a:solidFill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0" name="Shape 1400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1" name="Shape 1401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2" name="Shape 1402"/>
          <p:cNvSpPr/>
          <p:nvPr/>
        </p:nvSpPr>
        <p:spPr>
          <a:xfrm rot="13500000">
            <a:off x="22281700" y="1055716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F9300"/>
            </a:solidFill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3" name="Shape 1403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4" name="Shape 1404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5" name="Shape 1405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6" name="Shape 1406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7" name="Shape 1407"/>
          <p:cNvSpPr/>
          <p:nvPr/>
        </p:nvSpPr>
        <p:spPr>
          <a:xfrm rot="2700000">
            <a:off x="22281700" y="247493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2A9071"/>
            </a:solidFill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8" name="Shape 1408"/>
          <p:cNvSpPr/>
          <p:nvPr/>
        </p:nvSpPr>
        <p:spPr>
          <a:xfrm rot="8100000">
            <a:off x="22685812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5DF62"/>
            </a:solidFill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9" name="Shape 1409"/>
          <p:cNvSpPr/>
          <p:nvPr/>
        </p:nvSpPr>
        <p:spPr>
          <a:xfrm rot="8100000">
            <a:off x="22685812" y="651604"/>
            <a:ext cx="57150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50800">
            <a:solidFill>
              <a:srgbClr val="F5DF62"/>
            </a:solidFill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>
    <p:push dir="l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hape 1411"/>
          <p:cNvSpPr/>
          <p:nvPr/>
        </p:nvSpPr>
        <p:spPr>
          <a:xfrm>
            <a:off x="1268759" y="1064354"/>
            <a:ext cx="73410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The Largest Open Source PaaS Ecosystem</a:t>
            </a:r>
          </a:p>
        </p:txBody>
      </p:sp>
      <p:sp>
        <p:nvSpPr>
          <p:cNvPr id="1412" name="Shape 14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413" name="Shape 1413"/>
          <p:cNvSpPr/>
          <p:nvPr/>
        </p:nvSpPr>
        <p:spPr>
          <a:xfrm>
            <a:off x="1268759" y="226154"/>
            <a:ext cx="1123010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The Cloud Foundry Foundation</a:t>
            </a:r>
          </a:p>
        </p:txBody>
      </p:sp>
      <p:sp>
        <p:nvSpPr>
          <p:cNvPr id="1414" name="Shape 1414"/>
          <p:cNvSpPr/>
          <p:nvPr/>
        </p:nvSpPr>
        <p:spPr>
          <a:xfrm>
            <a:off x="22263185" y="624616"/>
            <a:ext cx="60853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defRPr spc="38" sz="3800"/>
            </a:lvl1pPr>
          </a:lstStyle>
          <a:p>
            <a:pPr lvl="0">
              <a:defRPr spc="0" sz="1800"/>
            </a:pPr>
            <a:r>
              <a:rPr spc="38" sz="3800"/>
              <a:t></a:t>
            </a:r>
          </a:p>
        </p:txBody>
      </p:sp>
      <p:sp>
        <p:nvSpPr>
          <p:cNvPr id="1415" name="Shape 1415"/>
          <p:cNvSpPr/>
          <p:nvPr/>
        </p:nvSpPr>
        <p:spPr>
          <a:xfrm>
            <a:off x="8840437" y="3227608"/>
            <a:ext cx="14957087" cy="2786803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416" name="image3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00372" y="3510808"/>
            <a:ext cx="3224934" cy="98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7" name="image3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6653" y="3550399"/>
            <a:ext cx="1831654" cy="79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3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90882" y="4663187"/>
            <a:ext cx="1449940" cy="87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image3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64717" y="4848965"/>
            <a:ext cx="2832868" cy="575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image3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38888" y="3244229"/>
            <a:ext cx="2657054" cy="1308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40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19661" y="3236821"/>
            <a:ext cx="2241379" cy="1418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image4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81551" y="4438210"/>
            <a:ext cx="1943996" cy="1062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42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393317" y="4551309"/>
            <a:ext cx="1165211" cy="106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43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60889" y="4629653"/>
            <a:ext cx="3426687" cy="1011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44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282837" y="3643059"/>
            <a:ext cx="2672467" cy="668310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Shape 1426"/>
          <p:cNvSpPr/>
          <p:nvPr/>
        </p:nvSpPr>
        <p:spPr>
          <a:xfrm>
            <a:off x="586476" y="3259339"/>
            <a:ext cx="7856871" cy="2818414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427" name="image45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40751" y="3751618"/>
            <a:ext cx="2088527" cy="382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image46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741583" y="4712376"/>
            <a:ext cx="2583369" cy="52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image47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782282" y="4585263"/>
            <a:ext cx="2793452" cy="63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image48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71354" y="4549898"/>
            <a:ext cx="1636766" cy="66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49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205605" y="3769461"/>
            <a:ext cx="1377438" cy="442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50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82253" y="3577635"/>
            <a:ext cx="1095484" cy="880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51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147570" y="3655488"/>
            <a:ext cx="1598468" cy="692515"/>
          </a:xfrm>
          <a:prstGeom prst="rect">
            <a:avLst/>
          </a:prstGeom>
          <a:ln w="12700">
            <a:miter lim="400000"/>
          </a:ln>
        </p:spPr>
      </p:pic>
      <p:sp>
        <p:nvSpPr>
          <p:cNvPr id="1434" name="Shape 1434"/>
          <p:cNvSpPr/>
          <p:nvPr/>
        </p:nvSpPr>
        <p:spPr>
          <a:xfrm>
            <a:off x="2373074" y="5792768"/>
            <a:ext cx="3956209" cy="763945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4D4D4D"/>
                </a:solidFill>
              </a:rPr>
              <a:t>Platinum members</a:t>
            </a:r>
          </a:p>
        </p:txBody>
      </p:sp>
      <p:sp>
        <p:nvSpPr>
          <p:cNvPr id="1435" name="Shape 1435"/>
          <p:cNvSpPr/>
          <p:nvPr/>
        </p:nvSpPr>
        <p:spPr>
          <a:xfrm>
            <a:off x="14299221" y="5819157"/>
            <a:ext cx="3165635" cy="763946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4D4D4D"/>
                </a:solidFill>
              </a:rPr>
              <a:t>Gold members</a:t>
            </a:r>
          </a:p>
        </p:txBody>
      </p:sp>
      <p:sp>
        <p:nvSpPr>
          <p:cNvPr id="1436" name="Shape 1436"/>
          <p:cNvSpPr/>
          <p:nvPr/>
        </p:nvSpPr>
        <p:spPr>
          <a:xfrm>
            <a:off x="1174591" y="7156141"/>
            <a:ext cx="22051882" cy="2786804"/>
          </a:xfrm>
          <a:prstGeom prst="roundRect">
            <a:avLst>
              <a:gd name="adj" fmla="val 6250"/>
            </a:avLst>
          </a:prstGeom>
          <a:ln w="50800">
            <a:solidFill>
              <a:srgbClr val="ADBE2A"/>
            </a:solidFill>
            <a:prstDash val="dot"/>
          </a:ln>
          <a:effectLst>
            <a:outerShdw sx="100000" sy="100000" kx="0" ky="0" algn="b" rotWithShape="0" blurRad="101600" dist="50800" dir="540000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37" name="Shape 1437"/>
          <p:cNvSpPr/>
          <p:nvPr/>
        </p:nvSpPr>
        <p:spPr>
          <a:xfrm>
            <a:off x="10496648" y="9693505"/>
            <a:ext cx="3347205" cy="763945"/>
          </a:xfrm>
          <a:prstGeom prst="rect">
            <a:avLst/>
          </a:prstGeom>
          <a:solidFill>
            <a:srgbClr val="FFFFFF"/>
          </a:solidFill>
          <a:ln w="63500">
            <a:solidFill>
              <a:srgbClr val="3EA7BC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ctr" defTabSz="914400">
              <a:lnSpc>
                <a:spcPct val="100000"/>
              </a:lnSpc>
              <a:defRPr b="1" i="1" spc="0"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4D4D4D"/>
                </a:solidFill>
              </a:rPr>
              <a:t>Silver members</a:t>
            </a:r>
          </a:p>
        </p:txBody>
      </p:sp>
      <p:pic>
        <p:nvPicPr>
          <p:cNvPr id="1438" name="image52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55501" y="7418606"/>
            <a:ext cx="1634067" cy="804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9" name="image53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97845" y="7547295"/>
            <a:ext cx="2397761" cy="7721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2" name="Group 1442"/>
          <p:cNvGrpSpPr/>
          <p:nvPr/>
        </p:nvGrpSpPr>
        <p:grpSpPr>
          <a:xfrm>
            <a:off x="6213951" y="7384736"/>
            <a:ext cx="1896535" cy="1001764"/>
            <a:chOff x="0" y="0"/>
            <a:chExt cx="1896533" cy="1001763"/>
          </a:xfrm>
        </p:grpSpPr>
        <p:pic>
          <p:nvPicPr>
            <p:cNvPr id="1440" name="image54.png"/>
            <p:cNvPicPr/>
            <p:nvPr/>
          </p:nvPicPr>
          <p:blipFill>
            <a:blip r:embed="rId22">
              <a:extLst/>
            </a:blip>
            <a:srcRect l="221" t="0" r="55779" b="0"/>
            <a:stretch>
              <a:fillRect/>
            </a:stretch>
          </p:blipFill>
          <p:spPr>
            <a:xfrm>
              <a:off x="528320" y="0"/>
              <a:ext cx="894081" cy="650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1" name="Shape 1441"/>
            <p:cNvSpPr/>
            <p:nvPr/>
          </p:nvSpPr>
          <p:spPr>
            <a:xfrm>
              <a:off x="0" y="474133"/>
              <a:ext cx="1896534" cy="5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b="1" spc="0" sz="2000">
                  <a:solidFill>
                    <a:srgbClr val="B8B8B8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00">
                  <a:solidFill>
                    <a:srgbClr val="B8B8B8"/>
                  </a:solidFill>
                </a:rPr>
                <a:t>Anchora</a:t>
              </a:r>
            </a:p>
          </p:txBody>
        </p:sp>
      </p:grpSp>
      <p:pic>
        <p:nvPicPr>
          <p:cNvPr id="1443" name="image55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090165" y="7452469"/>
            <a:ext cx="2905761" cy="79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56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1429418" y="7587936"/>
            <a:ext cx="2675468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image57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761902" y="7642122"/>
            <a:ext cx="2056046" cy="475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image58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7498325" y="7675989"/>
            <a:ext cx="2133601" cy="39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59.png"/>
          <p:cNvPicPr/>
          <p:nvPr/>
        </p:nvPicPr>
        <p:blipFill>
          <a:blip r:embed="rId27">
            <a:extLst/>
          </a:blip>
          <a:srcRect l="0" t="24767" r="0" b="22781"/>
          <a:stretch>
            <a:fillRect/>
          </a:stretch>
        </p:blipFill>
        <p:spPr>
          <a:xfrm>
            <a:off x="20282166" y="7617738"/>
            <a:ext cx="2262295" cy="53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60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67445" y="8685215"/>
            <a:ext cx="2709334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61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45738" y="8603936"/>
            <a:ext cx="2205399" cy="834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62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7358645" y="8373643"/>
            <a:ext cx="1253068" cy="1181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63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8950378" y="8603936"/>
            <a:ext cx="2540001" cy="84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image64.png"/>
          <p:cNvPicPr/>
          <p:nvPr/>
        </p:nvPicPr>
        <p:blipFill>
          <a:blip r:embed="rId32">
            <a:extLst/>
          </a:blip>
          <a:srcRect l="0" t="15166" r="0" b="14333"/>
          <a:stretch>
            <a:fillRect/>
          </a:stretch>
        </p:blipFill>
        <p:spPr>
          <a:xfrm>
            <a:off x="12228672" y="8471179"/>
            <a:ext cx="1625601" cy="114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image65.png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4551925" y="8847776"/>
            <a:ext cx="278384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image66.png" descr="starkandwayne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7190144" y="8820688"/>
            <a:ext cx="2640585" cy="490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67.png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0458272" y="8834229"/>
            <a:ext cx="2299548" cy="426721"/>
          </a:xfrm>
          <a:prstGeom prst="rect">
            <a:avLst/>
          </a:prstGeom>
          <a:ln w="12700">
            <a:miter lim="400000"/>
          </a:ln>
        </p:spPr>
      </p:pic>
      <p:sp>
        <p:nvSpPr>
          <p:cNvPr id="1456" name="Shape 1456"/>
          <p:cNvSpPr/>
          <p:nvPr/>
        </p:nvSpPr>
        <p:spPr>
          <a:xfrm>
            <a:off x="1201684" y="10568202"/>
            <a:ext cx="21918508" cy="700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r" defTabSz="914400">
              <a:lnSpc>
                <a:spcPct val="100000"/>
              </a:lnSpc>
              <a:defRPr spc="0" sz="32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685D"/>
                </a:solidFill>
              </a:rPr>
              <a:t>Over 100k downloads of Cloud Foundry (OSS) software and tools!</a:t>
            </a:r>
          </a:p>
        </p:txBody>
      </p:sp>
      <p:pic>
        <p:nvPicPr>
          <p:cNvPr id="1457" name="image68.png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2090645" y="3313962"/>
            <a:ext cx="1564641" cy="1476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0" name="Group 1460"/>
          <p:cNvGrpSpPr/>
          <p:nvPr/>
        </p:nvGrpSpPr>
        <p:grpSpPr>
          <a:xfrm>
            <a:off x="21521686" y="4743136"/>
            <a:ext cx="2113281" cy="785707"/>
            <a:chOff x="0" y="0"/>
            <a:chExt cx="2113280" cy="785706"/>
          </a:xfrm>
        </p:grpSpPr>
        <p:sp>
          <p:nvSpPr>
            <p:cNvPr id="1458" name="Shape 1458"/>
            <p:cNvSpPr/>
            <p:nvPr/>
          </p:nvSpPr>
          <p:spPr>
            <a:xfrm>
              <a:off x="0" y="0"/>
              <a:ext cx="2113281" cy="785707"/>
            </a:xfrm>
            <a:prstGeom prst="roundRect">
              <a:avLst>
                <a:gd name="adj" fmla="val 6250"/>
              </a:avLst>
            </a:prstGeom>
            <a:noFill/>
            <a:ln w="25400" cap="flat">
              <a:solidFill>
                <a:srgbClr val="BFBFBF"/>
              </a:solidFill>
              <a:prstDash val="dash"/>
              <a:bevel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2000">
                  <a:solidFill>
                    <a:srgbClr val="949494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38354" y="129038"/>
              <a:ext cx="2036572" cy="5276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algn="ctr" defTabSz="914400">
                <a:lnSpc>
                  <a:spcPct val="100000"/>
                </a:lnSpc>
                <a:defRPr spc="0" sz="2000">
                  <a:solidFill>
                    <a:srgbClr val="9494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949494"/>
                  </a:solidFill>
                </a:rPr>
                <a:t>Coming Soon</a:t>
              </a:r>
            </a:p>
          </p:txBody>
        </p:sp>
      </p:grpSp>
      <p:grpSp>
        <p:nvGrpSpPr>
          <p:cNvPr id="1476" name="Group 147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461" name="Shape 1461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462" name="Shape 146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3" name="Shape 1463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4" name="Shape 146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5" name="Shape 146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6" name="Shape 1466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7" name="Shape 1467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8" name="Shape 146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9" name="Shape 146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0" name="Shape 147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1" name="Shape 147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2" name="Shape 147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3" name="Shape 147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4" name="Shape 1474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5" name="Shape 1475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495" name="Group 1495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481" name="Group 1481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477" name="Shape 147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78" name="Shape 147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79" name="Shape 147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0" name="Shape 148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85" name="Group 1485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482" name="Shape 148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3" name="Shape 148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4" name="Shape 148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91" name="Group 1491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486" name="Shape 148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7" name="Shape 148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8" name="Shape 148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89" name="Shape 148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90" name="Shape 149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494" name="Group 1494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492" name="Shape 1492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493" name="Shape 1493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>
    <p:push dir="l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/>
          <p:nvPr/>
        </p:nvSpPr>
        <p:spPr>
          <a:xfrm>
            <a:off x="1268759" y="1064354"/>
            <a:ext cx="45163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Driven by the Community</a:t>
            </a:r>
          </a:p>
        </p:txBody>
      </p:sp>
      <p:sp>
        <p:nvSpPr>
          <p:cNvPr id="1500" name="Shape 15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501" name="Shape 1501"/>
          <p:cNvSpPr/>
          <p:nvPr/>
        </p:nvSpPr>
        <p:spPr>
          <a:xfrm>
            <a:off x="1268759" y="226154"/>
            <a:ext cx="1517688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The Largest Open Source PaaS Ecosystem</a:t>
            </a:r>
          </a:p>
        </p:txBody>
      </p:sp>
      <p:pic>
        <p:nvPicPr>
          <p:cNvPr id="1502" name="image69.png"/>
          <p:cNvPicPr/>
          <p:nvPr/>
        </p:nvPicPr>
        <p:blipFill>
          <a:blip r:embed="rId2">
            <a:extLst/>
          </a:blip>
          <a:srcRect l="0" t="22334" r="0" b="19584"/>
          <a:stretch>
            <a:fillRect/>
          </a:stretch>
        </p:blipFill>
        <p:spPr>
          <a:xfrm>
            <a:off x="20535901" y="10866967"/>
            <a:ext cx="2103966" cy="588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image70.png" descr="http://blogs.msdn.com/resized-image.ashx/__size/550x0/__key/communityserver-blogs-components-weblogfiles/00-00-01-13-25/7651.Tier3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7733" y="4605866"/>
            <a:ext cx="1409703" cy="12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image71.png"/>
          <p:cNvPicPr/>
          <p:nvPr/>
        </p:nvPicPr>
        <p:blipFill>
          <a:blip r:embed="rId4">
            <a:extLst/>
          </a:blip>
          <a:srcRect l="0" t="21840" r="0" b="25488"/>
          <a:stretch>
            <a:fillRect/>
          </a:stretch>
        </p:blipFill>
        <p:spPr>
          <a:xfrm>
            <a:off x="9520767" y="10697634"/>
            <a:ext cx="2070100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5" name="image72.jpg" descr="url.jpeg"/>
          <p:cNvPicPr/>
          <p:nvPr/>
        </p:nvPicPr>
        <p:blipFill>
          <a:blip r:embed="rId5">
            <a:extLst/>
          </a:blip>
          <a:srcRect l="0" t="28823" r="0" b="41765"/>
          <a:stretch>
            <a:fillRect/>
          </a:stretch>
        </p:blipFill>
        <p:spPr>
          <a:xfrm>
            <a:off x="800101" y="6807199"/>
            <a:ext cx="3564467" cy="74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image7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2066" y="4796368"/>
            <a:ext cx="2815169" cy="82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7" name="image74.png" descr="ur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26167" y="6630810"/>
            <a:ext cx="3640668" cy="7281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0" name="Group 1510" descr="Screen Shot 2013-01-31 at 11.55.40 AM.png"/>
          <p:cNvGrpSpPr/>
          <p:nvPr/>
        </p:nvGrpSpPr>
        <p:grpSpPr>
          <a:xfrm>
            <a:off x="12510909" y="10837333"/>
            <a:ext cx="3818468" cy="516467"/>
            <a:chOff x="0" y="0"/>
            <a:chExt cx="3818466" cy="516466"/>
          </a:xfrm>
        </p:grpSpPr>
        <p:sp>
          <p:nvSpPr>
            <p:cNvPr id="1508" name="Shape 1508"/>
            <p:cNvSpPr/>
            <p:nvPr/>
          </p:nvSpPr>
          <p:spPr>
            <a:xfrm>
              <a:off x="0" y="0"/>
              <a:ext cx="3818467" cy="5164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defTabSz="914400">
                <a:lnSpc>
                  <a:spcPct val="100000"/>
                </a:lnSpc>
                <a:defRPr spc="0" sz="48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1509" name="image7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818467" cy="5164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11" name="image76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78399" y="3094567"/>
            <a:ext cx="2480735" cy="62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77.png" descr="logo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204700" y="2942167"/>
            <a:ext cx="2840567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image78.jpg" descr="imgres-1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37034" y="6856591"/>
            <a:ext cx="2362201" cy="59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image79.png" descr="Cisco_logo.svg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3034" y="10701866"/>
            <a:ext cx="1642535" cy="922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image80.png" descr="anynines_200x100-5dd43dd0.png"/>
          <p:cNvPicPr/>
          <p:nvPr/>
        </p:nvPicPr>
        <p:blipFill>
          <a:blip r:embed="rId13">
            <a:extLst/>
          </a:blip>
          <a:srcRect l="0" t="27000" r="0" b="32001"/>
          <a:stretch>
            <a:fillRect/>
          </a:stretch>
        </p:blipFill>
        <p:spPr>
          <a:xfrm>
            <a:off x="4770968" y="6870701"/>
            <a:ext cx="2988734" cy="61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6" name="image81.png" descr="default_logo_0.png"/>
          <p:cNvPicPr/>
          <p:nvPr/>
        </p:nvPicPr>
        <p:blipFill>
          <a:blip r:embed="rId14">
            <a:extLst/>
          </a:blip>
          <a:srcRect l="0" t="10800" r="0" b="46000"/>
          <a:stretch>
            <a:fillRect/>
          </a:stretch>
        </p:blipFill>
        <p:spPr>
          <a:xfrm>
            <a:off x="10979856" y="6880578"/>
            <a:ext cx="3005667" cy="503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7" name="image82.jpg" descr="Savvis_logo_primary_CMYK_LB.jp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44599" y="8843434"/>
            <a:ext cx="2734735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image83.png" descr="PIVOTAL (GREEN).png"/>
          <p:cNvPicPr/>
          <p:nvPr/>
        </p:nvPicPr>
        <p:blipFill>
          <a:blip r:embed="rId16">
            <a:extLst/>
          </a:blip>
          <a:srcRect l="19603" t="27678" r="19492" b="32143"/>
          <a:stretch>
            <a:fillRect/>
          </a:stretch>
        </p:blipFill>
        <p:spPr>
          <a:xfrm>
            <a:off x="1071034" y="3119967"/>
            <a:ext cx="2226734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9" name="image84.png" descr="logo_altoros.gi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112569" y="3149599"/>
            <a:ext cx="2950633" cy="51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0" name="image85.png" descr="bbg-logo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425835" y="4986866"/>
            <a:ext cx="2319868" cy="44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image86.jpg" descr="swisscom-logo.jp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505701" y="4851400"/>
            <a:ext cx="2396068" cy="71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image87.png" descr="STOIC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0171835" y="6819901"/>
            <a:ext cx="2832100" cy="715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mage88.jpg" descr="Intel-from-16-Cores-to-80-Cores-2.jpg"/>
          <p:cNvPicPr/>
          <p:nvPr/>
        </p:nvPicPr>
        <p:blipFill>
          <a:blip r:embed="rId21">
            <a:extLst/>
          </a:blip>
          <a:srcRect l="9374" t="26471" r="11459" b="17730"/>
          <a:stretch>
            <a:fillRect/>
          </a:stretch>
        </p:blipFill>
        <p:spPr>
          <a:xfrm>
            <a:off x="6980767" y="10608733"/>
            <a:ext cx="1574801" cy="110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4" name="image89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339733" y="10481733"/>
            <a:ext cx="2230969" cy="136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5" name="image90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0828866" y="8428568"/>
            <a:ext cx="1964268" cy="1291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6" name="image91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517533" y="8640234"/>
            <a:ext cx="1672169" cy="86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7" name="image92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279967" y="8530167"/>
            <a:ext cx="3005668" cy="1083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8" name="image93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0417369" y="8398933"/>
            <a:ext cx="2336801" cy="1350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9" name="image94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8478501" y="6310490"/>
            <a:ext cx="1693335" cy="168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0" name="image95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9139767" y="2967567"/>
            <a:ext cx="1380068" cy="87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1" name="image96.png" descr="Screen Shot 2014-01-15 at 9.03.13 AM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4859866" y="4711701"/>
            <a:ext cx="1477436" cy="994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2" name="image97.png"/>
          <p:cNvPicPr/>
          <p:nvPr/>
        </p:nvPicPr>
        <p:blipFill>
          <a:blip r:embed="rId30">
            <a:extLst/>
          </a:blip>
          <a:srcRect l="0" t="22040" r="0" b="18500"/>
          <a:stretch>
            <a:fillRect/>
          </a:stretch>
        </p:blipFill>
        <p:spPr>
          <a:xfrm>
            <a:off x="14930967" y="4690533"/>
            <a:ext cx="1748367" cy="1037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3" name="image98.jpg" descr="APP DIRECT.jpg"/>
          <p:cNvPicPr/>
          <p:nvPr/>
        </p:nvPicPr>
        <p:blipFill>
          <a:blip r:embed="rId31">
            <a:extLst/>
          </a:blip>
          <a:srcRect l="0" t="16304" r="0" b="0"/>
          <a:stretch>
            <a:fillRect/>
          </a:stretch>
        </p:blipFill>
        <p:spPr>
          <a:xfrm>
            <a:off x="11074400" y="4792133"/>
            <a:ext cx="2688169" cy="833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4" name="image99.png"/>
          <p:cNvPicPr/>
          <p:nvPr/>
        </p:nvPicPr>
        <p:blipFill>
          <a:blip r:embed="rId32">
            <a:extLst/>
          </a:blip>
          <a:srcRect l="0" t="21146" r="0" b="22536"/>
          <a:stretch>
            <a:fillRect/>
          </a:stretch>
        </p:blipFill>
        <p:spPr>
          <a:xfrm>
            <a:off x="1545167" y="10828866"/>
            <a:ext cx="1862668" cy="66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image100.png" descr="EMC Corporation logo.svg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6730133" y="3107266"/>
            <a:ext cx="1697569" cy="59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6" name="image101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515927" y="8487256"/>
            <a:ext cx="1601977" cy="1426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7" name="image102.png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4885306" y="8495010"/>
            <a:ext cx="2983195" cy="11932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2" name="Group 1542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538" name="Shape 153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9" name="Shape 153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0" name="Shape 154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1" name="Shape 154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46" name="Group 1546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543" name="Shape 154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52" name="Group 1552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547" name="Shape 154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55" name="Group 1555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553" name="Shape 1553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4" name="Shape 1554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71" name="Group 1571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556" name="Shape 1556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557" name="Shape 155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8" name="Shape 1558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9" name="Shape 1559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0" name="Shape 156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1" name="Shape 1561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2" name="Shape 1562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4" name="Shape 156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5" name="Shape 156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6" name="Shape 156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7" name="Shape 156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8" name="Shape 156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9" name="Shape 1569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0" name="Shape 1570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/>
          <p:nvPr/>
        </p:nvSpPr>
        <p:spPr>
          <a:xfrm>
            <a:off x="8055249" y="8521700"/>
            <a:ext cx="4671112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Pivotal CF</a:t>
            </a:r>
          </a:p>
        </p:txBody>
      </p:sp>
      <p:sp>
        <p:nvSpPr>
          <p:cNvPr id="1574" name="Shape 1574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1575" name="Shape 1575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6" name="Shape 1576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7" name="Shape 1577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8" name="Shape 1578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9" name="Shape 1579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0" name="Shape 1580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1" name="Shape 1581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2" name="Shape 1582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3" name="Shape 1583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4" name="Shape 1584"/>
          <p:cNvSpPr/>
          <p:nvPr/>
        </p:nvSpPr>
        <p:spPr>
          <a:xfrm rot="8100000">
            <a:off x="5583229" y="8176337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5DF62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5" name="Shape 1585"/>
          <p:cNvSpPr/>
          <p:nvPr/>
        </p:nvSpPr>
        <p:spPr>
          <a:xfrm>
            <a:off x="4130362" y="814758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  <p:sp>
        <p:nvSpPr>
          <p:cNvPr id="1586" name="Shape 1586"/>
          <p:cNvSpPr/>
          <p:nvPr/>
        </p:nvSpPr>
        <p:spPr>
          <a:xfrm>
            <a:off x="8029849" y="9970264"/>
            <a:ext cx="967940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34" sz="34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34" sz="3400"/>
              <a:t>The Leading Enterprise Cloud Foundry Distribution</a:t>
            </a:r>
          </a:p>
        </p:txBody>
      </p:sp>
      <p:grpSp>
        <p:nvGrpSpPr>
          <p:cNvPr id="1591" name="Group 1591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1587" name="Shape 158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8" name="Shape 158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9" name="Shape 158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0" name="Shape 159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595" name="Group 1595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1592" name="Shape 159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601" name="Group 1601"/>
          <p:cNvGrpSpPr/>
          <p:nvPr/>
        </p:nvGrpSpPr>
        <p:grpSpPr>
          <a:xfrm rot="2700000">
            <a:off x="4240933" y="6834040"/>
            <a:ext cx="1908821" cy="1908817"/>
            <a:chOff x="0" y="0"/>
            <a:chExt cx="1908819" cy="1908816"/>
          </a:xfrm>
        </p:grpSpPr>
        <p:sp>
          <p:nvSpPr>
            <p:cNvPr id="1596" name="Shape 1596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7" name="Shape 1597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8" name="Shape 1598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9" name="Shape 1599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0" name="Shape 1600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604" name="Group 1604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6"/>
          </a:xfrm>
        </p:grpSpPr>
        <p:sp>
          <p:nvSpPr>
            <p:cNvPr id="1602" name="Shape 1602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3" name="Shape 1603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nodeType="afterEffect" presetClass="entr" presetSubtype="16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9" dur="75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6" grpId="3"/>
      <p:bldP build="whole" bldLvl="1" animBg="1" rev="0" advAuto="0" spid="1573" grpId="1"/>
      <p:bldP build="whole" bldLvl="1" animBg="1" rev="0" advAuto="0" spid="1585" grpId="4"/>
      <p:bldP build="whole" bldLvl="1" animBg="1" rev="0" advAuto="0" spid="1574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/>
        </p:nvSpPr>
        <p:spPr>
          <a:xfrm>
            <a:off x="1268759" y="1064354"/>
            <a:ext cx="6349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The Enterprise Platform as a Service</a:t>
            </a:r>
          </a:p>
        </p:txBody>
      </p:sp>
      <p:sp>
        <p:nvSpPr>
          <p:cNvPr id="1607" name="Shape 16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608" name="Shape 1608"/>
          <p:cNvSpPr/>
          <p:nvPr/>
        </p:nvSpPr>
        <p:spPr>
          <a:xfrm>
            <a:off x="1268759" y="226154"/>
            <a:ext cx="918184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Core Tenets of Pivotal CF</a:t>
            </a:r>
          </a:p>
        </p:txBody>
      </p:sp>
      <p:sp>
        <p:nvSpPr>
          <p:cNvPr id="1609" name="Shape 1609"/>
          <p:cNvSpPr/>
          <p:nvPr/>
        </p:nvSpPr>
        <p:spPr>
          <a:xfrm>
            <a:off x="-1" y="1935449"/>
            <a:ext cx="24384001" cy="10948734"/>
          </a:xfrm>
          <a:prstGeom prst="rect">
            <a:avLst/>
          </a:prstGeom>
          <a:solidFill>
            <a:srgbClr val="FFFFFF"/>
          </a:solidFill>
          <a:ln w="12700">
            <a:miter lim="400000"/>
            <a:tailEnd type="triangle"/>
          </a:ln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17" name="Group 1617"/>
          <p:cNvGrpSpPr/>
          <p:nvPr/>
        </p:nvGrpSpPr>
        <p:grpSpPr>
          <a:xfrm>
            <a:off x="2735716" y="11545452"/>
            <a:ext cx="19766202" cy="1393456"/>
            <a:chOff x="0" y="38100"/>
            <a:chExt cx="19766200" cy="1393454"/>
          </a:xfrm>
        </p:grpSpPr>
        <p:sp>
          <p:nvSpPr>
            <p:cNvPr id="1610" name="Shape 1610"/>
            <p:cNvSpPr/>
            <p:nvPr/>
          </p:nvSpPr>
          <p:spPr>
            <a:xfrm>
              <a:off x="17429705" y="256282"/>
              <a:ext cx="2336496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2370666">
                <a:lnSpc>
                  <a:spcPct val="90000"/>
                </a:lnSpc>
                <a:spcBef>
                  <a:spcPts val="500"/>
                </a:spcBef>
                <a:defRPr spc="0"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00685D"/>
                  </a:solidFill>
                </a:rPr>
                <a:t>….and more</a:t>
              </a:r>
            </a:p>
          </p:txBody>
        </p:sp>
        <p:pic>
          <p:nvPicPr>
            <p:cNvPr id="1611" name="image105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45469"/>
              <a:ext cx="2557110" cy="647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2" name="image106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75240" y="207432"/>
              <a:ext cx="2310339" cy="849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3" name="image107.png"/>
            <p:cNvPicPr/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8976168" y="38100"/>
              <a:ext cx="117955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4" name="image22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622679" y="293890"/>
              <a:ext cx="4924636" cy="617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5" name="image108.png"/>
            <p:cNvPicPr/>
            <p:nvPr/>
          </p:nvPicPr>
          <p:blipFill>
            <a:blip r:embed="rId7">
              <a:extLst/>
            </a:blip>
            <a:srcRect l="0" t="0" r="75311" b="0"/>
            <a:stretch>
              <a:fillRect/>
            </a:stretch>
          </p:blipFill>
          <p:spPr>
            <a:xfrm>
              <a:off x="1581031" y="795720"/>
              <a:ext cx="651281" cy="597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6" name="image109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77181" y="790696"/>
              <a:ext cx="640860" cy="640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24" name="Group 1624"/>
          <p:cNvGrpSpPr/>
          <p:nvPr/>
        </p:nvGrpSpPr>
        <p:grpSpPr>
          <a:xfrm>
            <a:off x="1682045" y="2129566"/>
            <a:ext cx="6800753" cy="8250388"/>
            <a:chOff x="0" y="0"/>
            <a:chExt cx="6800752" cy="8250387"/>
          </a:xfrm>
        </p:grpSpPr>
        <p:sp>
          <p:nvSpPr>
            <p:cNvPr id="1618" name="Shape 1618"/>
            <p:cNvSpPr/>
            <p:nvPr/>
          </p:nvSpPr>
          <p:spPr>
            <a:xfrm>
              <a:off x="0" y="0"/>
              <a:ext cx="6800753" cy="8250388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268428" y="1513343"/>
              <a:ext cx="6015345" cy="470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Push an app and “it just works”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Build applications that consume increasing amounts of data, supporting wide ranging use cases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Support new application patterns like Microservices </a:t>
              </a:r>
            </a:p>
          </p:txBody>
        </p:sp>
        <p:grpSp>
          <p:nvGrpSpPr>
            <p:cNvPr id="1622" name="Group 1622"/>
            <p:cNvGrpSpPr/>
            <p:nvPr/>
          </p:nvGrpSpPr>
          <p:grpSpPr>
            <a:xfrm>
              <a:off x="236623" y="163616"/>
              <a:ext cx="6347369" cy="1285241"/>
              <a:chOff x="0" y="-11487"/>
              <a:chExt cx="6347368" cy="1285239"/>
            </a:xfrm>
          </p:grpSpPr>
          <p:sp>
            <p:nvSpPr>
              <p:cNvPr id="1620" name="Shape 1620"/>
              <p:cNvSpPr/>
              <p:nvPr/>
            </p:nvSpPr>
            <p:spPr>
              <a:xfrm>
                <a:off x="0" y="0"/>
                <a:ext cx="6347369" cy="1262267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spcBef>
                    <a:spcPts val="1200"/>
                  </a:spcBef>
                  <a:defRPr b="1" spc="0" sz="32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21" name="Shape 1621"/>
              <p:cNvSpPr/>
              <p:nvPr/>
            </p:nvSpPr>
            <p:spPr>
              <a:xfrm>
                <a:off x="31231" y="-11488"/>
                <a:ext cx="6284906" cy="1285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indent="119062" defTabSz="914400">
                  <a:lnSpc>
                    <a:spcPct val="100000"/>
                  </a:lnSpc>
                  <a:spcBef>
                    <a:spcPts val="1200"/>
                  </a:spcBef>
                  <a:defRPr spc="0" sz="3400">
                    <a:solidFill>
                      <a:srgbClr val="FFFFFF"/>
                    </a:solidFill>
                    <a:latin typeface="Lato Semibold"/>
                    <a:ea typeface="Lato Semibold"/>
                    <a:cs typeface="Lato Semibold"/>
                    <a:sym typeface="Lato Semi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400">
                    <a:solidFill>
                      <a:srgbClr val="FFFFFF"/>
                    </a:solidFill>
                  </a:rPr>
                  <a:t>Radically Simple, Developer Friendly</a:t>
                </a:r>
              </a:p>
            </p:txBody>
          </p:sp>
        </p:grpSp>
        <p:sp>
          <p:nvSpPr>
            <p:cNvPr id="1623" name="Shape 1623"/>
            <p:cNvSpPr/>
            <p:nvPr/>
          </p:nvSpPr>
          <p:spPr>
            <a:xfrm>
              <a:off x="567634" y="7336922"/>
              <a:ext cx="5861044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200">
                  <a:solidFill>
                    <a:srgbClr val="00685D"/>
                  </a:solidFill>
                  <a:latin typeface="Lato Italic"/>
                  <a:ea typeface="Lato Italic"/>
                  <a:cs typeface="Lato Italic"/>
                  <a:sym typeface="Lato Italic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200">
                  <a:solidFill>
                    <a:srgbClr val="00685D"/>
                  </a:solidFill>
                </a:rPr>
                <a:t>Easy to add and customize</a:t>
              </a:r>
            </a:p>
          </p:txBody>
        </p:sp>
      </p:grpSp>
      <p:grpSp>
        <p:nvGrpSpPr>
          <p:cNvPr id="1630" name="Group 1630"/>
          <p:cNvGrpSpPr/>
          <p:nvPr/>
        </p:nvGrpSpPr>
        <p:grpSpPr>
          <a:xfrm>
            <a:off x="16294775" y="2064604"/>
            <a:ext cx="6800754" cy="8317716"/>
            <a:chOff x="0" y="0"/>
            <a:chExt cx="6800752" cy="8317714"/>
          </a:xfrm>
        </p:grpSpPr>
        <p:sp>
          <p:nvSpPr>
            <p:cNvPr id="1625" name="Shape 1625"/>
            <p:cNvSpPr/>
            <p:nvPr/>
          </p:nvSpPr>
          <p:spPr>
            <a:xfrm>
              <a:off x="0" y="0"/>
              <a:ext cx="6800753" cy="8317715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6" name="Shape 1626"/>
            <p:cNvSpPr/>
            <p:nvPr/>
          </p:nvSpPr>
          <p:spPr>
            <a:xfrm>
              <a:off x="344837" y="1527172"/>
              <a:ext cx="6213039" cy="6588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Highly scalable, self healing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Logging and audit trail requirements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Existing enterprise policies on user access &amp; authorization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Application Monitoring and Operational metrics</a:t>
              </a: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endParaRPr sz="3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1" marL="178815" indent="-178815" defTabSz="914400">
                <a:lnSpc>
                  <a:spcPct val="100000"/>
                </a:lnSpc>
                <a:buSzPct val="100000"/>
                <a:buFont typeface="Arial"/>
                <a:buChar char="•"/>
                <a:defRPr spc="0" sz="1800"/>
              </a:pPr>
              <a:r>
                <a:rPr sz="3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Application Uptime SLAs</a:t>
              </a:r>
            </a:p>
          </p:txBody>
        </p:sp>
        <p:grpSp>
          <p:nvGrpSpPr>
            <p:cNvPr id="1629" name="Group 1629"/>
            <p:cNvGrpSpPr/>
            <p:nvPr/>
          </p:nvGrpSpPr>
          <p:grpSpPr>
            <a:xfrm>
              <a:off x="268398" y="229418"/>
              <a:ext cx="6347369" cy="1264303"/>
              <a:chOff x="0" y="0"/>
              <a:chExt cx="6347368" cy="1264301"/>
            </a:xfrm>
          </p:grpSpPr>
          <p:sp>
            <p:nvSpPr>
              <p:cNvPr id="1627" name="Shape 1627"/>
              <p:cNvSpPr/>
              <p:nvPr/>
            </p:nvSpPr>
            <p:spPr>
              <a:xfrm>
                <a:off x="0" y="0"/>
                <a:ext cx="6347369" cy="1264302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spcBef>
                    <a:spcPts val="1200"/>
                  </a:spcBef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28" name="Shape 1628"/>
              <p:cNvSpPr/>
              <p:nvPr/>
            </p:nvSpPr>
            <p:spPr>
              <a:xfrm>
                <a:off x="31283" y="46269"/>
                <a:ext cx="6284803" cy="11717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1" indent="0" defTabSz="914400">
                  <a:lnSpc>
                    <a:spcPct val="100000"/>
                  </a:lnSpc>
                  <a:spcBef>
                    <a:spcPts val="1200"/>
                  </a:spcBef>
                  <a:defRPr spc="0" sz="1800"/>
                </a:pPr>
                <a:r>
                  <a:rPr sz="3200">
                    <a:solidFill>
                      <a:srgbClr val="FFFFFF"/>
                    </a:solidFill>
                    <a:latin typeface="Lato Semibold"/>
                    <a:ea typeface="Lato Semibold"/>
                    <a:cs typeface="Lato Semibold"/>
                    <a:sym typeface="Lato Semibold"/>
                  </a:rPr>
                  <a:t>Operational Benefits for Every Application </a:t>
                </a:r>
              </a:p>
            </p:txBody>
          </p:sp>
        </p:grpSp>
      </p:grpSp>
      <p:grpSp>
        <p:nvGrpSpPr>
          <p:cNvPr id="1644" name="Group 1644"/>
          <p:cNvGrpSpPr/>
          <p:nvPr/>
        </p:nvGrpSpPr>
        <p:grpSpPr>
          <a:xfrm>
            <a:off x="8717424" y="2096966"/>
            <a:ext cx="7324180" cy="8332204"/>
            <a:chOff x="0" y="0"/>
            <a:chExt cx="7324179" cy="8332203"/>
          </a:xfrm>
        </p:grpSpPr>
        <p:sp>
          <p:nvSpPr>
            <p:cNvPr id="1631" name="Shape 1631"/>
            <p:cNvSpPr/>
            <p:nvPr/>
          </p:nvSpPr>
          <p:spPr>
            <a:xfrm>
              <a:off x="0" y="-1"/>
              <a:ext cx="7324180" cy="8332204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634" name="Group 1634"/>
            <p:cNvGrpSpPr/>
            <p:nvPr/>
          </p:nvGrpSpPr>
          <p:grpSpPr>
            <a:xfrm>
              <a:off x="278026" y="191295"/>
              <a:ext cx="6827522" cy="1219201"/>
              <a:chOff x="0" y="0"/>
              <a:chExt cx="6827520" cy="1219200"/>
            </a:xfrm>
          </p:grpSpPr>
          <p:sp>
            <p:nvSpPr>
              <p:cNvPr id="1632" name="Shape 1632"/>
              <p:cNvSpPr/>
              <p:nvPr/>
            </p:nvSpPr>
            <p:spPr>
              <a:xfrm>
                <a:off x="0" y="0"/>
                <a:ext cx="6827521" cy="1219200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spcBef>
                    <a:spcPts val="1200"/>
                  </a:spcBef>
                  <a:defRPr b="1" spc="0" sz="3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33" name="Shape 1633"/>
              <p:cNvSpPr/>
              <p:nvPr/>
            </p:nvSpPr>
            <p:spPr>
              <a:xfrm>
                <a:off x="30167" y="208279"/>
                <a:ext cx="6767186" cy="802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spcBef>
                    <a:spcPts val="1200"/>
                  </a:spcBef>
                  <a:defRPr spc="0" sz="3600">
                    <a:solidFill>
                      <a:srgbClr val="FFFFFF"/>
                    </a:solidFill>
                    <a:latin typeface="Lato Semibold"/>
                    <a:ea typeface="Lato Semibold"/>
                    <a:cs typeface="Lato Semibold"/>
                    <a:sym typeface="Lato Semi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600">
                    <a:solidFill>
                      <a:srgbClr val="FFFFFF"/>
                    </a:solidFill>
                  </a:rPr>
                  <a:t>Broad Ecosystem Services</a:t>
                </a:r>
              </a:p>
            </p:txBody>
          </p:sp>
        </p:grpSp>
        <p:grpSp>
          <p:nvGrpSpPr>
            <p:cNvPr id="1637" name="Group 1637"/>
            <p:cNvGrpSpPr/>
            <p:nvPr/>
          </p:nvGrpSpPr>
          <p:grpSpPr>
            <a:xfrm>
              <a:off x="278026" y="3937709"/>
              <a:ext cx="6827522" cy="1895198"/>
              <a:chOff x="0" y="0"/>
              <a:chExt cx="6827520" cy="1895197"/>
            </a:xfrm>
          </p:grpSpPr>
          <p:sp>
            <p:nvSpPr>
              <p:cNvPr id="1635" name="Shape 1635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36" name="Shape 1636"/>
              <p:cNvSpPr/>
              <p:nvPr/>
            </p:nvSpPr>
            <p:spPr>
              <a:xfrm>
                <a:off x="92514" y="508178"/>
                <a:ext cx="6642492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+mj-lt"/>
                    <a:ea typeface="+mj-ea"/>
                    <a:cs typeface="+mj-cs"/>
                    <a:sym typeface="Lato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200">
                    <a:solidFill>
                      <a:srgbClr val="00685D"/>
                    </a:solidFill>
                  </a:rPr>
                  <a:t>App Services</a:t>
                </a:r>
              </a:p>
            </p:txBody>
          </p:sp>
        </p:grpSp>
        <p:grpSp>
          <p:nvGrpSpPr>
            <p:cNvPr id="1640" name="Group 1640"/>
            <p:cNvGrpSpPr/>
            <p:nvPr/>
          </p:nvGrpSpPr>
          <p:grpSpPr>
            <a:xfrm>
              <a:off x="278026" y="1637338"/>
              <a:ext cx="6827522" cy="1895199"/>
              <a:chOff x="0" y="0"/>
              <a:chExt cx="6827520" cy="1895197"/>
            </a:xfrm>
          </p:grpSpPr>
          <p:sp>
            <p:nvSpPr>
              <p:cNvPr id="1638" name="Shape 1638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+mj-lt"/>
                    <a:ea typeface="+mj-ea"/>
                    <a:cs typeface="+mj-cs"/>
                    <a:sym typeface="Lato Regular"/>
                  </a:defRPr>
                </a:pPr>
              </a:p>
            </p:txBody>
          </p:sp>
          <p:sp>
            <p:nvSpPr>
              <p:cNvPr id="1639" name="Shape 1639"/>
              <p:cNvSpPr/>
              <p:nvPr/>
            </p:nvSpPr>
            <p:spPr>
              <a:xfrm>
                <a:off x="92514" y="529603"/>
                <a:ext cx="6642492" cy="8359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200">
                    <a:solidFill>
                      <a:srgbClr val="00685D"/>
                    </a:solidFill>
                  </a:rPr>
                  <a:t>Data Services</a:t>
                </a:r>
              </a:p>
            </p:txBody>
          </p:sp>
        </p:grpSp>
        <p:grpSp>
          <p:nvGrpSpPr>
            <p:cNvPr id="1643" name="Group 1643"/>
            <p:cNvGrpSpPr/>
            <p:nvPr/>
          </p:nvGrpSpPr>
          <p:grpSpPr>
            <a:xfrm>
              <a:off x="278026" y="6238077"/>
              <a:ext cx="6827522" cy="1895198"/>
              <a:chOff x="0" y="0"/>
              <a:chExt cx="6827520" cy="1895197"/>
            </a:xfrm>
          </p:grpSpPr>
          <p:sp>
            <p:nvSpPr>
              <p:cNvPr id="1641" name="Shape 1641"/>
              <p:cNvSpPr/>
              <p:nvPr/>
            </p:nvSpPr>
            <p:spPr>
              <a:xfrm>
                <a:off x="0" y="0"/>
                <a:ext cx="6827521" cy="1895198"/>
              </a:xfrm>
              <a:prstGeom prst="roundRect">
                <a:avLst>
                  <a:gd name="adj" fmla="val 6250"/>
                </a:avLst>
              </a:prstGeom>
              <a:gradFill flip="none" rotWithShape="1">
                <a:gsLst>
                  <a:gs pos="0">
                    <a:srgbClr val="AFD1CA"/>
                  </a:gs>
                  <a:gs pos="35000">
                    <a:srgbClr val="C7DED9"/>
                  </a:gs>
                  <a:gs pos="100000">
                    <a:srgbClr val="EAF3F1"/>
                  </a:gs>
                </a:gsLst>
                <a:lin ang="16200000" scaled="0"/>
              </a:gradFill>
              <a:ln w="25400" cap="flat">
                <a:solidFill>
                  <a:srgbClr val="00665B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42" name="Shape 1642"/>
              <p:cNvSpPr/>
              <p:nvPr/>
            </p:nvSpPr>
            <p:spPr>
              <a:xfrm>
                <a:off x="92514" y="508178"/>
                <a:ext cx="6642492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defTabSz="914400">
                  <a:lnSpc>
                    <a:spcPct val="100000"/>
                  </a:lnSpc>
                  <a:defRPr spc="0" sz="4200">
                    <a:solidFill>
                      <a:srgbClr val="00685D"/>
                    </a:solidFill>
                    <a:latin typeface="+mj-lt"/>
                    <a:ea typeface="+mj-ea"/>
                    <a:cs typeface="+mj-cs"/>
                    <a:sym typeface="Lato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200">
                    <a:solidFill>
                      <a:srgbClr val="00685D"/>
                    </a:solidFill>
                  </a:rPr>
                  <a:t>Mobile Services</a:t>
                </a:r>
              </a:p>
            </p:txBody>
          </p:sp>
        </p:grpSp>
      </p:grpSp>
      <p:grpSp>
        <p:nvGrpSpPr>
          <p:cNvPr id="1663" name="Group 1663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649" name="Group 1649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645" name="Shape 164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6" name="Shape 164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7" name="Shape 164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48" name="Shape 164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53" name="Group 1653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650" name="Shape 165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1" name="Shape 165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2" name="Shape 165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59" name="Group 1659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654" name="Shape 165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6" name="Shape 165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7" name="Shape 165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58" name="Shape 165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662" name="Group 1662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660" name="Shape 1660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61" name="Shape 1661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679" name="Group 1679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664" name="Shape 1664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665" name="Shape 166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6" name="Shape 1666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7" name="Shape 166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8" name="Shape 1668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0" name="Shape 1670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1" name="Shape 1671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8" name="Shape 1678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684" name="Group 1684"/>
          <p:cNvGrpSpPr/>
          <p:nvPr/>
        </p:nvGrpSpPr>
        <p:grpSpPr>
          <a:xfrm>
            <a:off x="1701413" y="10481318"/>
            <a:ext cx="21374747" cy="1041776"/>
            <a:chOff x="0" y="0"/>
            <a:chExt cx="21374746" cy="1041774"/>
          </a:xfrm>
        </p:grpSpPr>
        <p:sp>
          <p:nvSpPr>
            <p:cNvPr id="1680" name="Shape 1680"/>
            <p:cNvSpPr/>
            <p:nvPr/>
          </p:nvSpPr>
          <p:spPr>
            <a:xfrm>
              <a:off x="0" y="0"/>
              <a:ext cx="21374747" cy="1041775"/>
            </a:xfrm>
            <a:prstGeom prst="roundRect">
              <a:avLst>
                <a:gd name="adj" fmla="val 980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683" name="Group 1683"/>
            <p:cNvGrpSpPr/>
            <p:nvPr/>
          </p:nvGrpSpPr>
          <p:grpSpPr>
            <a:xfrm>
              <a:off x="2303647" y="65830"/>
              <a:ext cx="16904477" cy="910115"/>
              <a:chOff x="0" y="0"/>
              <a:chExt cx="16904475" cy="910114"/>
            </a:xfrm>
          </p:grpSpPr>
          <p:sp>
            <p:nvSpPr>
              <p:cNvPr id="1681" name="Shape 1681"/>
              <p:cNvSpPr/>
              <p:nvPr/>
            </p:nvSpPr>
            <p:spPr>
              <a:xfrm>
                <a:off x="0" y="0"/>
                <a:ext cx="16904476" cy="910115"/>
              </a:xfrm>
              <a:prstGeom prst="roundRect">
                <a:avLst>
                  <a:gd name="adj" fmla="val 3168"/>
                </a:avLst>
              </a:prstGeom>
              <a:solidFill>
                <a:srgbClr val="00685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 spc="0" sz="4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  <p:sp>
            <p:nvSpPr>
              <p:cNvPr id="1682" name="Shape 1682"/>
              <p:cNvSpPr/>
              <p:nvPr/>
            </p:nvSpPr>
            <p:spPr>
              <a:xfrm>
                <a:off x="22519" y="85486"/>
                <a:ext cx="16859437" cy="739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ctr">
                <a:spAutoFit/>
              </a:bodyPr>
              <a:lstStyle>
                <a:lvl1pPr algn="ctr" defTabSz="914400">
                  <a:lnSpc>
                    <a:spcPct val="100000"/>
                  </a:lnSpc>
                  <a:defRPr spc="0" sz="3200">
                    <a:solidFill>
                      <a:srgbClr val="FFFFFF"/>
                    </a:solidFill>
                    <a:latin typeface="Lato Semibold"/>
                    <a:ea typeface="Lato Semibold"/>
                    <a:cs typeface="Lato Semibold"/>
                    <a:sym typeface="Lato Semibold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200">
                    <a:solidFill>
                      <a:srgbClr val="FFFFFF"/>
                    </a:solidFill>
                  </a:rPr>
                  <a:t>Deploy, Operate, Update &amp; Scale with minimal downtime on Any IaaS</a:t>
                </a:r>
              </a:p>
            </p:txBody>
          </p:sp>
        </p:grp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0" grpId="2"/>
      <p:bldP build="whole" bldLvl="1" animBg="1" rev="0" advAuto="0" spid="1644" grpId="1"/>
      <p:bldP build="whole" bldLvl="1" animBg="1" rev="0" advAuto="0" spid="1617" grpId="4"/>
      <p:bldP build="whole" bldLvl="1" animBg="1" rev="0" advAuto="0" spid="1684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/>
          <p:nvPr/>
        </p:nvSpPr>
        <p:spPr>
          <a:xfrm>
            <a:off x="1268759" y="1064354"/>
            <a:ext cx="89488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Commercially Supported Enterprise PaaS by Pivotal</a:t>
            </a:r>
          </a:p>
        </p:txBody>
      </p:sp>
      <p:sp>
        <p:nvSpPr>
          <p:cNvPr id="1689" name="Shape 16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690" name="Shape 1690"/>
          <p:cNvSpPr/>
          <p:nvPr/>
        </p:nvSpPr>
        <p:spPr>
          <a:xfrm>
            <a:off x="1268759" y="226154"/>
            <a:ext cx="375374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Pivotal CF</a:t>
            </a:r>
          </a:p>
        </p:txBody>
      </p:sp>
      <p:pic>
        <p:nvPicPr>
          <p:cNvPr id="1691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592" y="594275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0" name="Group 1710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696" name="Group 1696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692" name="Shape 169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93" name="Shape 169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94" name="Shape 169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95" name="Shape 169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00" name="Group 1700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697" name="Shape 169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98" name="Shape 169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699" name="Shape 169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06" name="Group 1706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701" name="Shape 170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2" name="Shape 170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3" name="Shape 170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4" name="Shape 170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5" name="Shape 170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09" name="Group 1709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707" name="Shape 1707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08" name="Shape 1708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726" name="Group 1726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711" name="Shape 1711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712" name="Shape 171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4" name="Shape 171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7" name="Shape 1717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8" name="Shape 171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0" name="Shape 172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1" name="Shape 172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3" name="Shape 172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727" name="Shape 1727"/>
          <p:cNvSpPr/>
          <p:nvPr>
            <p:ph type="body" idx="4294967295"/>
          </p:nvPr>
        </p:nvSpPr>
        <p:spPr>
          <a:xfrm>
            <a:off x="6701271" y="2018107"/>
            <a:ext cx="16539717" cy="10147301"/>
          </a:xfrm>
          <a:prstGeom prst="rect">
            <a:avLst/>
          </a:prstGeom>
        </p:spPr>
        <p:txBody>
          <a:bodyPr anchor="ctr"/>
          <a:lstStyle/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Certified 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upgrades,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curated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&amp;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tested 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quarterly releases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Operations Manager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Cloud Administrative Console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latin typeface="+mj-lt"/>
                <a:ea typeface="+mj-ea"/>
                <a:cs typeface="+mj-cs"/>
                <a:sym typeface="Lato Regular"/>
              </a:rPr>
              <a:t>Elastic Runtime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Developer Console </a:t>
            </a:r>
            <a:endParaRPr sz="4000">
              <a:solidFill>
                <a:srgbClr val="0F7A70"/>
              </a:solidFill>
              <a:latin typeface="Lato Semibold"/>
              <a:ea typeface="Lato Semibold"/>
              <a:cs typeface="Lato Semibold"/>
              <a:sym typeface="Lato Semibold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latin typeface="+mj-lt"/>
                <a:ea typeface="+mj-ea"/>
                <a:cs typeface="+mj-cs"/>
                <a:sym typeface="Lato Regular"/>
              </a:rPr>
              <a:t>Built-in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Application Performance Monitoring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(APM)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Operational Metrics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service 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Auto-Scaling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service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latin typeface="+mj-lt"/>
                <a:ea typeface="+mj-ea"/>
                <a:cs typeface="+mj-cs"/>
                <a:sym typeface="Lato Regular"/>
              </a:rPr>
              <a:t>Easy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LDAP/Active Directory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Integration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Historical Usage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Data per Application Instance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latin typeface="+mj-lt"/>
                <a:ea typeface="+mj-ea"/>
                <a:cs typeface="+mj-cs"/>
                <a:sym typeface="Lato Regular"/>
              </a:rPr>
              <a:t>Declarative </a:t>
            </a: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Availability Zones</a:t>
            </a:r>
            <a:endParaRPr sz="4000">
              <a:solidFill>
                <a:srgbClr val="0F7A70"/>
              </a:solidFill>
              <a:latin typeface="Lato Semibold"/>
              <a:ea typeface="Lato Semibold"/>
              <a:cs typeface="Lato Semibold"/>
              <a:sym typeface="Lato Semibold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Behind the firewall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download packages (do not require internet access)</a:t>
            </a:r>
            <a:endParaRPr sz="4000">
              <a:latin typeface="+mj-lt"/>
              <a:ea typeface="+mj-ea"/>
              <a:cs typeface="+mj-cs"/>
              <a:sym typeface="Lato Regular"/>
            </a:endParaRPr>
          </a:p>
          <a:p>
            <a:pPr lvl="0" marL="1172307" indent="-586153" algn="l">
              <a:spcBef>
                <a:spcPts val="1500"/>
              </a:spcBef>
              <a:buSzPct val="75000"/>
              <a:buChar char="•"/>
              <a:defRPr sz="1800"/>
            </a:pPr>
            <a:r>
              <a:rPr sz="4000">
                <a:solidFill>
                  <a:srgbClr val="0F7A70"/>
                </a:solidFill>
                <a:latin typeface="Lato Semibold"/>
                <a:ea typeface="Lato Semibold"/>
                <a:cs typeface="Lato Semibold"/>
                <a:sym typeface="Lato Semibold"/>
              </a:rPr>
              <a:t>Enterprise documentation</a:t>
            </a:r>
            <a:r>
              <a:rPr sz="4000">
                <a:latin typeface="+mj-lt"/>
                <a:ea typeface="+mj-ea"/>
                <a:cs typeface="+mj-cs"/>
                <a:sym typeface="Lato Regular"/>
              </a:rPr>
              <a:t> (PDF format)</a:t>
            </a:r>
          </a:p>
        </p:txBody>
      </p: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/>
          <p:nvPr/>
        </p:nvSpPr>
        <p:spPr>
          <a:xfrm>
            <a:off x="47327" y="1929213"/>
            <a:ext cx="24289346" cy="110032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0" name="Shape 1730"/>
          <p:cNvSpPr/>
          <p:nvPr/>
        </p:nvSpPr>
        <p:spPr>
          <a:xfrm>
            <a:off x="1268759" y="1064354"/>
            <a:ext cx="32921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Your Service Menu</a:t>
            </a:r>
          </a:p>
        </p:txBody>
      </p:sp>
      <p:sp>
        <p:nvSpPr>
          <p:cNvPr id="1731" name="Shape 17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732" name="Shape 1732"/>
          <p:cNvSpPr/>
          <p:nvPr/>
        </p:nvSpPr>
        <p:spPr>
          <a:xfrm>
            <a:off x="1268759" y="226154"/>
            <a:ext cx="696823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Pivotal CF Services</a:t>
            </a:r>
          </a:p>
        </p:txBody>
      </p:sp>
      <p:pic>
        <p:nvPicPr>
          <p:cNvPr id="1733" name="image110.png"/>
          <p:cNvPicPr/>
          <p:nvPr/>
        </p:nvPicPr>
        <p:blipFill>
          <a:blip r:embed="rId2">
            <a:extLst/>
          </a:blip>
          <a:srcRect l="3578" t="9066" r="11178" b="16690"/>
          <a:stretch>
            <a:fillRect/>
          </a:stretch>
        </p:blipFill>
        <p:spPr>
          <a:xfrm>
            <a:off x="9293521" y="8594004"/>
            <a:ext cx="5681473" cy="2097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4" name="image111.png"/>
          <p:cNvPicPr/>
          <p:nvPr/>
        </p:nvPicPr>
        <p:blipFill>
          <a:blip r:embed="rId3">
            <a:extLst/>
          </a:blip>
          <a:srcRect l="3696" t="17698" r="7400" b="16690"/>
          <a:stretch>
            <a:fillRect/>
          </a:stretch>
        </p:blipFill>
        <p:spPr>
          <a:xfrm>
            <a:off x="9301649" y="10734378"/>
            <a:ext cx="5925313" cy="1853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5" name="image112.png"/>
          <p:cNvPicPr/>
          <p:nvPr/>
        </p:nvPicPr>
        <p:blipFill>
          <a:blip r:embed="rId4">
            <a:extLst/>
          </a:blip>
          <a:srcRect l="3623" t="8599" r="7337" b="8791"/>
          <a:stretch>
            <a:fillRect/>
          </a:stretch>
        </p:blipFill>
        <p:spPr>
          <a:xfrm>
            <a:off x="1926843" y="2516970"/>
            <a:ext cx="5925314" cy="231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image113.png"/>
          <p:cNvPicPr/>
          <p:nvPr/>
        </p:nvPicPr>
        <p:blipFill>
          <a:blip r:embed="rId5">
            <a:extLst/>
          </a:blip>
          <a:srcRect l="3623" t="9068" r="3675" b="8022"/>
          <a:stretch>
            <a:fillRect/>
          </a:stretch>
        </p:blipFill>
        <p:spPr>
          <a:xfrm>
            <a:off x="9296230" y="6464469"/>
            <a:ext cx="6169153" cy="231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7" name="image114.png"/>
          <p:cNvPicPr/>
          <p:nvPr/>
        </p:nvPicPr>
        <p:blipFill>
          <a:blip r:embed="rId6">
            <a:extLst/>
          </a:blip>
          <a:srcRect l="3623" t="8776" r="3674" b="17042"/>
          <a:stretch>
            <a:fillRect/>
          </a:stretch>
        </p:blipFill>
        <p:spPr>
          <a:xfrm>
            <a:off x="1926843" y="6483434"/>
            <a:ext cx="6169153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image115.png"/>
          <p:cNvPicPr/>
          <p:nvPr/>
        </p:nvPicPr>
        <p:blipFill>
          <a:blip r:embed="rId7">
            <a:extLst/>
          </a:blip>
          <a:srcRect l="3615" t="8599" r="3821" b="17487"/>
          <a:stretch>
            <a:fillRect/>
          </a:stretch>
        </p:blipFill>
        <p:spPr>
          <a:xfrm>
            <a:off x="1953936" y="8531690"/>
            <a:ext cx="6169154" cy="2072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9" name="Shape 1739"/>
          <p:cNvSpPr/>
          <p:nvPr/>
        </p:nvSpPr>
        <p:spPr>
          <a:xfrm>
            <a:off x="1496059" y="11731413"/>
            <a:ext cx="15605761" cy="58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914400">
              <a:lnSpc>
                <a:spcPct val="100000"/>
              </a:lnSpc>
              <a:defRPr spc="0"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D4D4D"/>
                </a:solidFill>
              </a:rPr>
              <a:t>Not Pictured: Ops Metrics for JMX monitoring</a:t>
            </a:r>
          </a:p>
        </p:txBody>
      </p:sp>
      <p:pic>
        <p:nvPicPr>
          <p:cNvPr id="1740" name="image116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22512" y="2133082"/>
            <a:ext cx="5080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mage117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664615" y="4953362"/>
            <a:ext cx="4927601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2" name="image118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701543" y="6451149"/>
            <a:ext cx="4876801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3" name="image119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763153" y="8440715"/>
            <a:ext cx="4775201" cy="1405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4" name="image120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665264" y="9989398"/>
            <a:ext cx="43688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5" name="image121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678814" y="11272393"/>
            <a:ext cx="5003801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6" name="image122.png" descr="api_gateway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071792" y="4870026"/>
            <a:ext cx="5791201" cy="1584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7" name="image123.png" descr="casandra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763153" y="3751582"/>
            <a:ext cx="4792135" cy="1227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image124.png" descr="data_sync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468274" y="4822612"/>
            <a:ext cx="5811521" cy="153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image125.png" descr="push_not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468280" y="2817711"/>
            <a:ext cx="5943601" cy="1899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8" name="Group 1768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754" name="Group 1754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750" name="Shape 175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1" name="Shape 175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2" name="Shape 175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3" name="Shape 175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58" name="Group 1758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755" name="Shape 175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7" name="Shape 175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64" name="Group 1764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759" name="Shape 175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0" name="Shape 176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1" name="Shape 176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2" name="Shape 176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3" name="Shape 176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767" name="Group 1767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765" name="Shape 1765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6" name="Shape 1766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784" name="Group 1784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769" name="Shape 1769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770" name="Shape 177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1" name="Shape 1771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2" name="Shape 177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3" name="Shape 1773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4" name="Shape 1774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6" name="Shape 1776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7" name="Shape 177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8" name="Shape 177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9" name="Shape 177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0" name="Shape 178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1" name="Shape 178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2" name="Shape 1782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3" name="Shape 1783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217959" y="1216754"/>
            <a:ext cx="40867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What we will see today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67" name="Shape 167"/>
          <p:cNvSpPr/>
          <p:nvPr/>
        </p:nvSpPr>
        <p:spPr>
          <a:xfrm>
            <a:off x="1268759" y="226154"/>
            <a:ext cx="2769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Agenda</a:t>
            </a:r>
          </a:p>
        </p:txBody>
      </p:sp>
      <p:sp>
        <p:nvSpPr>
          <p:cNvPr id="168" name="Shape 168"/>
          <p:cNvSpPr/>
          <p:nvPr/>
        </p:nvSpPr>
        <p:spPr>
          <a:xfrm>
            <a:off x="6937240" y="2805667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1</a:t>
            </a:r>
          </a:p>
        </p:txBody>
      </p:sp>
      <p:sp>
        <p:nvSpPr>
          <p:cNvPr id="169" name="Shape 169"/>
          <p:cNvSpPr/>
          <p:nvPr/>
        </p:nvSpPr>
        <p:spPr>
          <a:xfrm>
            <a:off x="11799756" y="2757460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2</a:t>
            </a:r>
          </a:p>
        </p:txBody>
      </p:sp>
      <p:sp>
        <p:nvSpPr>
          <p:cNvPr id="170" name="Shape 170"/>
          <p:cNvSpPr/>
          <p:nvPr/>
        </p:nvSpPr>
        <p:spPr>
          <a:xfrm>
            <a:off x="16719865" y="2757460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3</a:t>
            </a:r>
          </a:p>
        </p:txBody>
      </p:sp>
      <p:sp>
        <p:nvSpPr>
          <p:cNvPr id="171" name="Shape 171"/>
          <p:cNvSpPr/>
          <p:nvPr/>
        </p:nvSpPr>
        <p:spPr>
          <a:xfrm>
            <a:off x="6957350" y="7606267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4</a:t>
            </a:r>
          </a:p>
        </p:txBody>
      </p:sp>
      <p:sp>
        <p:nvSpPr>
          <p:cNvPr id="172" name="Shape 172"/>
          <p:cNvSpPr/>
          <p:nvPr/>
        </p:nvSpPr>
        <p:spPr>
          <a:xfrm>
            <a:off x="4589277" y="4647167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Evolution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9408750" y="459896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Demo</a:t>
            </a:r>
          </a:p>
        </p:txBody>
      </p:sp>
      <p:sp>
        <p:nvSpPr>
          <p:cNvPr id="174" name="Shape 174"/>
          <p:cNvSpPr/>
          <p:nvPr/>
        </p:nvSpPr>
        <p:spPr>
          <a:xfrm>
            <a:off x="14330486" y="459896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Industry Trends</a:t>
            </a:r>
          </a:p>
        </p:txBody>
      </p:sp>
      <p:sp>
        <p:nvSpPr>
          <p:cNvPr id="175" name="Shape 175"/>
          <p:cNvSpPr/>
          <p:nvPr/>
        </p:nvSpPr>
        <p:spPr>
          <a:xfrm>
            <a:off x="4590393" y="945154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Cloud Foundry</a:t>
            </a:r>
          </a:p>
        </p:txBody>
      </p:sp>
      <p:sp>
        <p:nvSpPr>
          <p:cNvPr id="176" name="Shape 176"/>
          <p:cNvSpPr/>
          <p:nvPr/>
        </p:nvSpPr>
        <p:spPr>
          <a:xfrm>
            <a:off x="11799756" y="7606267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5</a:t>
            </a:r>
          </a:p>
        </p:txBody>
      </p:sp>
      <p:sp>
        <p:nvSpPr>
          <p:cNvPr id="177" name="Shape 177"/>
          <p:cNvSpPr/>
          <p:nvPr/>
        </p:nvSpPr>
        <p:spPr>
          <a:xfrm>
            <a:off x="14334672" y="945154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Case Studies</a:t>
            </a:r>
          </a:p>
        </p:txBody>
      </p:sp>
      <p:grpSp>
        <p:nvGrpSpPr>
          <p:cNvPr id="183" name="Group 183"/>
          <p:cNvGrpSpPr/>
          <p:nvPr/>
        </p:nvGrpSpPr>
        <p:grpSpPr>
          <a:xfrm rot="13500000">
            <a:off x="11506386" y="3187756"/>
            <a:ext cx="1270001" cy="1270001"/>
            <a:chOff x="0" y="0"/>
            <a:chExt cx="1270000" cy="1270000"/>
          </a:xfrm>
        </p:grpSpPr>
        <p:sp>
          <p:nvSpPr>
            <p:cNvPr id="178" name="Shape 178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6" name="Group 186"/>
          <p:cNvGrpSpPr/>
          <p:nvPr/>
        </p:nvGrpSpPr>
        <p:grpSpPr>
          <a:xfrm rot="13500000">
            <a:off x="6636273" y="8023879"/>
            <a:ext cx="1270001" cy="1270001"/>
            <a:chOff x="0" y="0"/>
            <a:chExt cx="1270000" cy="1270000"/>
          </a:xfrm>
        </p:grpSpPr>
        <p:sp>
          <p:nvSpPr>
            <p:cNvPr id="184" name="Shape 184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1" name="Group 191"/>
          <p:cNvGrpSpPr/>
          <p:nvPr/>
        </p:nvGrpSpPr>
        <p:grpSpPr>
          <a:xfrm rot="13500000">
            <a:off x="16398512" y="3175064"/>
            <a:ext cx="1270001" cy="1270001"/>
            <a:chOff x="0" y="0"/>
            <a:chExt cx="1270000" cy="1270000"/>
          </a:xfrm>
        </p:grpSpPr>
        <p:sp>
          <p:nvSpPr>
            <p:cNvPr id="187" name="Shape 187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0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 rot="5400000">
              <a:off x="-1" y="-1"/>
              <a:ext cx="1270001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5" name="Group 195"/>
          <p:cNvGrpSpPr/>
          <p:nvPr/>
        </p:nvGrpSpPr>
        <p:grpSpPr>
          <a:xfrm rot="13500000">
            <a:off x="6643870" y="3200449"/>
            <a:ext cx="1270001" cy="1270001"/>
            <a:chOff x="0" y="0"/>
            <a:chExt cx="1270000" cy="1270000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96" name="Shape 196"/>
          <p:cNvSpPr/>
          <p:nvPr/>
        </p:nvSpPr>
        <p:spPr>
          <a:xfrm>
            <a:off x="4584334" y="5409167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Of Cloud Architectures</a:t>
            </a:r>
          </a:p>
        </p:txBody>
      </p:sp>
      <p:sp>
        <p:nvSpPr>
          <p:cNvPr id="197" name="Shape 197"/>
          <p:cNvSpPr/>
          <p:nvPr/>
        </p:nvSpPr>
        <p:spPr>
          <a:xfrm>
            <a:off x="9408750" y="5424444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Pivotal CF Live</a:t>
            </a:r>
          </a:p>
        </p:txBody>
      </p:sp>
      <p:sp>
        <p:nvSpPr>
          <p:cNvPr id="198" name="Shape 198"/>
          <p:cNvSpPr/>
          <p:nvPr/>
        </p:nvSpPr>
        <p:spPr>
          <a:xfrm>
            <a:off x="14334393" y="5360960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Driving Enterprises Today</a:t>
            </a:r>
          </a:p>
        </p:txBody>
      </p:sp>
      <p:sp>
        <p:nvSpPr>
          <p:cNvPr id="199" name="Shape 199"/>
          <p:cNvSpPr/>
          <p:nvPr/>
        </p:nvSpPr>
        <p:spPr>
          <a:xfrm>
            <a:off x="4588161" y="10213619"/>
            <a:ext cx="546527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The OSS Community</a:t>
            </a:r>
            <a:endParaRPr spc="56" sz="2800"/>
          </a:p>
        </p:txBody>
      </p:sp>
      <p:sp>
        <p:nvSpPr>
          <p:cNvPr id="200" name="Shape 200"/>
          <p:cNvSpPr/>
          <p:nvPr/>
        </p:nvSpPr>
        <p:spPr>
          <a:xfrm>
            <a:off x="14326300" y="10213699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Who’s Using It?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205" name="Group 205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201" name="Shape 20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3" name="Shape 20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" name="Shape 20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206" name="Shape 20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216" name="Shape 216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7" name="Shape 217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240" name="Group 240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grpSp>
          <p:nvGrpSpPr>
            <p:cNvPr id="238" name="Group 238"/>
            <p:cNvGrpSpPr/>
            <p:nvPr/>
          </p:nvGrpSpPr>
          <p:grpSpPr>
            <a:xfrm>
              <a:off x="-1" y="-1"/>
              <a:ext cx="1616448" cy="1616448"/>
              <a:chOff x="0" y="0"/>
              <a:chExt cx="1616446" cy="1616446"/>
            </a:xfrm>
          </p:grpSpPr>
          <p:grpSp>
            <p:nvGrpSpPr>
              <p:cNvPr id="224" name="Group 224"/>
              <p:cNvGrpSpPr/>
              <p:nvPr/>
            </p:nvGrpSpPr>
            <p:grpSpPr>
              <a:xfrm rot="18900000">
                <a:off x="118361" y="522473"/>
                <a:ext cx="571501" cy="571501"/>
                <a:chOff x="0" y="0"/>
                <a:chExt cx="571500" cy="571500"/>
              </a:xfrm>
            </p:grpSpPr>
            <p:sp>
              <p:nvSpPr>
                <p:cNvPr id="220" name="Shape 220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1" name="Shape 221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2" name="Shape 222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3" name="Shape 223"/>
                <p:cNvSpPr/>
                <p:nvPr/>
              </p:nvSpPr>
              <p:spPr>
                <a:xfrm rot="5400000">
                  <a:off x="-1" y="0"/>
                  <a:ext cx="571502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21600"/>
                      </a:moveTo>
                      <a:cubicBezTo>
                        <a:pt x="15635" y="21600"/>
                        <a:pt x="10235" y="19182"/>
                        <a:pt x="6327" y="15274"/>
                      </a:cubicBezTo>
                      <a:cubicBezTo>
                        <a:pt x="2418" y="11365"/>
                        <a:pt x="0" y="5965"/>
                        <a:pt x="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73B2D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28" name="Group 228"/>
              <p:cNvGrpSpPr/>
              <p:nvPr/>
            </p:nvGrpSpPr>
            <p:grpSpPr>
              <a:xfrm rot="13500000">
                <a:off x="522473" y="926585"/>
                <a:ext cx="571501" cy="571501"/>
                <a:chOff x="0" y="0"/>
                <a:chExt cx="571500" cy="571500"/>
              </a:xfrm>
            </p:grpSpPr>
            <p:sp>
              <p:nvSpPr>
                <p:cNvPr id="225" name="Shape 225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6" name="Shape 226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7" name="Shape 227"/>
                <p:cNvSpPr/>
                <p:nvPr/>
              </p:nvSpPr>
              <p:spPr>
                <a:xfrm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F93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34" name="Group 234"/>
              <p:cNvGrpSpPr/>
              <p:nvPr/>
            </p:nvGrpSpPr>
            <p:grpSpPr>
              <a:xfrm rot="2700000">
                <a:off x="522473" y="118361"/>
                <a:ext cx="571501" cy="571501"/>
                <a:chOff x="0" y="0"/>
                <a:chExt cx="571500" cy="571500"/>
              </a:xfrm>
            </p:grpSpPr>
            <p:sp>
              <p:nvSpPr>
                <p:cNvPr id="229" name="Shape 229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0" name="Shape 230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1" name="Shape 231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2" name="Shape 232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2A9071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26D99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37" name="Group 237"/>
              <p:cNvGrpSpPr/>
              <p:nvPr/>
            </p:nvGrpSpPr>
            <p:grpSpPr>
              <a:xfrm rot="8100000">
                <a:off x="926585" y="522473"/>
                <a:ext cx="571501" cy="571501"/>
                <a:chOff x="0" y="0"/>
                <a:chExt cx="571500" cy="571500"/>
              </a:xfrm>
            </p:grpSpPr>
            <p:sp>
              <p:nvSpPr>
                <p:cNvPr id="235" name="Shape 235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 rot="21600000">
                  <a:off x="0" y="0"/>
                  <a:ext cx="571501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cubicBezTo>
                        <a:pt x="0" y="15635"/>
                        <a:pt x="2418" y="10235"/>
                        <a:pt x="6326" y="6326"/>
                      </a:cubicBezTo>
                      <a:cubicBezTo>
                        <a:pt x="10235" y="2418"/>
                        <a:pt x="15635" y="0"/>
                        <a:pt x="21600" y="0"/>
                      </a:cubicBezTo>
                    </a:path>
                  </a:pathLst>
                </a:custGeom>
                <a:noFill/>
                <a:ln w="50800" cap="flat">
                  <a:solidFill>
                    <a:srgbClr val="F5DF62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defTabSz="457200">
                    <a:defRPr spc="209" sz="3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sp>
          <p:nvSpPr>
            <p:cNvPr id="239" name="Shape 239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</p:grpSp>
      <p:grpSp>
        <p:nvGrpSpPr>
          <p:cNvPr id="246" name="Group 246"/>
          <p:cNvGrpSpPr/>
          <p:nvPr/>
        </p:nvGrpSpPr>
        <p:grpSpPr>
          <a:xfrm rot="13500000">
            <a:off x="16398512" y="8023879"/>
            <a:ext cx="1270001" cy="1270001"/>
            <a:chOff x="0" y="0"/>
            <a:chExt cx="1270000" cy="1270000"/>
          </a:xfrm>
        </p:grpSpPr>
        <p:sp>
          <p:nvSpPr>
            <p:cNvPr id="241" name="Shape 241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 rot="21600000"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50" name="Group 250"/>
          <p:cNvGrpSpPr/>
          <p:nvPr/>
        </p:nvGrpSpPr>
        <p:grpSpPr>
          <a:xfrm rot="13500000">
            <a:off x="11506386" y="8023879"/>
            <a:ext cx="1270001" cy="1270001"/>
            <a:chOff x="0" y="0"/>
            <a:chExt cx="1270000" cy="1270000"/>
          </a:xfrm>
        </p:grpSpPr>
        <p:sp>
          <p:nvSpPr>
            <p:cNvPr id="247" name="Shape 247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51" name="Shape 251"/>
          <p:cNvSpPr/>
          <p:nvPr/>
        </p:nvSpPr>
        <p:spPr>
          <a:xfrm>
            <a:off x="9412936" y="9432490"/>
            <a:ext cx="54652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lnSpc>
                <a:spcPct val="120000"/>
              </a:lnSpc>
              <a:defRPr spc="136" sz="3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pc="0" sz="1800"/>
            </a:pPr>
            <a:r>
              <a:rPr spc="136" sz="3400"/>
              <a:t>Pivotal CF</a:t>
            </a:r>
          </a:p>
        </p:txBody>
      </p:sp>
      <p:sp>
        <p:nvSpPr>
          <p:cNvPr id="252" name="Shape 252"/>
          <p:cNvSpPr/>
          <p:nvPr/>
        </p:nvSpPr>
        <p:spPr>
          <a:xfrm>
            <a:off x="9404564" y="10194649"/>
            <a:ext cx="546527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pc="56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6" sz="2800"/>
              <a:t>Enterprise Cloud Foundry</a:t>
            </a:r>
          </a:p>
        </p:txBody>
      </p:sp>
      <p:sp>
        <p:nvSpPr>
          <p:cNvPr id="253" name="Shape 253"/>
          <p:cNvSpPr/>
          <p:nvPr/>
        </p:nvSpPr>
        <p:spPr>
          <a:xfrm>
            <a:off x="16721491" y="7608154"/>
            <a:ext cx="68326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6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nodeType="afterEffect" presetClass="entr" presetSubtype="0" presetID="9" grpId="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nodeType="afterEffect" presetClass="entr" presetSubtype="0" presetID="9" grpId="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nodeType="afterEffect" presetClass="entr" presetSubtype="0" presetID="9" grpId="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50"/>
                            </p:stCondLst>
                            <p:childTnLst>
                              <p:par>
                                <p:cTn id="41" nodeType="afterEffect" presetClass="entr" presetSubtype="0" presetID="9" grpId="1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nodeType="afterEffect" presetClass="entr" presetSubtype="0" presetID="9" grpId="1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50"/>
                            </p:stCondLst>
                            <p:childTnLst>
                              <p:par>
                                <p:cTn id="49" nodeType="afterEffect" presetClass="entr" presetSubtype="0" presetID="9" grpId="1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00"/>
                            </p:stCondLst>
                            <p:childTnLst>
                              <p:par>
                                <p:cTn id="53" nodeType="afterEffect" presetClass="entr" presetSubtype="0" presetID="9" grpId="1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150"/>
                            </p:stCondLst>
                            <p:childTnLst>
                              <p:par>
                                <p:cTn id="57" nodeType="afterEffect" presetClass="entr" presetSubtype="0" presetID="9" grpId="1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00"/>
                            </p:stCondLst>
                            <p:childTnLst>
                              <p:par>
                                <p:cTn id="61" nodeType="afterEffect" presetClass="entr" presetSubtype="0" presetID="9" grpId="1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nodeType="afterEffect" presetClass="entr" presetSubtype="0" presetID="9" grpId="1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800"/>
                            </p:stCondLst>
                            <p:childTnLst>
                              <p:par>
                                <p:cTn id="69" nodeType="afterEffect" presetClass="entr" presetSubtype="0" presetID="9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350"/>
                            </p:stCondLst>
                            <p:childTnLst>
                              <p:par>
                                <p:cTn id="73" nodeType="afterEffect" presetClass="entr" presetSubtype="0" presetID="9" grpId="1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2"/>
      <p:bldP build="whole" bldLvl="1" animBg="1" rev="0" advAuto="0" spid="200" grpId="15"/>
      <p:bldP build="whole" bldLvl="1" animBg="1" rev="0" advAuto="0" spid="252" grpId="17"/>
      <p:bldP build="whole" bldLvl="1" animBg="1" rev="0" advAuto="0" spid="251" grpId="16"/>
      <p:bldP build="whole" bldLvl="1" animBg="1" rev="0" advAuto="0" spid="173" grpId="5"/>
      <p:bldP build="whole" bldLvl="1" animBg="1" rev="0" advAuto="0" spid="170" grpId="7"/>
      <p:bldP build="whole" bldLvl="1" animBg="1" rev="0" advAuto="0" spid="175" grpId="11"/>
      <p:bldP build="whole" bldLvl="1" animBg="1" rev="0" advAuto="0" spid="176" grpId="13"/>
      <p:bldP build="whole" bldLvl="1" animBg="1" rev="0" advAuto="0" spid="172" grpId="2"/>
      <p:bldP build="whole" bldLvl="1" animBg="1" rev="0" advAuto="0" spid="253" grpId="18"/>
      <p:bldP build="whole" bldLvl="1" animBg="1" rev="0" advAuto="0" spid="177" grpId="14"/>
      <p:bldP build="whole" bldLvl="1" animBg="1" rev="0" advAuto="0" spid="198" grpId="9"/>
      <p:bldP build="whole" bldLvl="1" animBg="1" rev="0" advAuto="0" spid="174" grpId="8"/>
      <p:bldP build="whole" bldLvl="1" animBg="1" rev="0" advAuto="0" spid="169" grpId="4"/>
      <p:bldP build="whole" bldLvl="1" animBg="1" rev="0" advAuto="0" spid="168" grpId="1"/>
      <p:bldP build="whole" bldLvl="1" animBg="1" rev="0" advAuto="0" spid="196" grpId="3"/>
      <p:bldP build="whole" bldLvl="1" animBg="1" rev="0" advAuto="0" spid="197" grpId="6"/>
      <p:bldP build="whole" bldLvl="1" animBg="1" rev="0" advAuto="0" spid="171" grpId="1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/>
          <p:nvPr/>
        </p:nvSpPr>
        <p:spPr>
          <a:xfrm>
            <a:off x="1268759" y="1064354"/>
            <a:ext cx="41838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Managing Your Platform</a:t>
            </a:r>
          </a:p>
        </p:txBody>
      </p:sp>
      <p:sp>
        <p:nvSpPr>
          <p:cNvPr id="1787" name="Shape 17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788" name="Shape 1788"/>
          <p:cNvSpPr/>
          <p:nvPr/>
        </p:nvSpPr>
        <p:spPr>
          <a:xfrm>
            <a:off x="1268759" y="226154"/>
            <a:ext cx="764489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Pivotal Ops Manager</a:t>
            </a:r>
          </a:p>
        </p:txBody>
      </p:sp>
      <p:sp>
        <p:nvSpPr>
          <p:cNvPr id="1789" name="Shape 1789"/>
          <p:cNvSpPr/>
          <p:nvPr/>
        </p:nvSpPr>
        <p:spPr>
          <a:xfrm>
            <a:off x="22263185" y="624616"/>
            <a:ext cx="60853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>
              <a:lnSpc>
                <a:spcPct val="100000"/>
              </a:lnSpc>
              <a:defRPr spc="38" sz="3800"/>
            </a:lvl1pPr>
          </a:lstStyle>
          <a:p>
            <a:pPr lvl="0">
              <a:defRPr spc="0" sz="1800"/>
            </a:pPr>
            <a:r>
              <a:rPr spc="38" sz="3800"/>
              <a:t></a:t>
            </a:r>
          </a:p>
        </p:txBody>
      </p:sp>
      <p:pic>
        <p:nvPicPr>
          <p:cNvPr id="17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7280" y="1999794"/>
            <a:ext cx="10724667" cy="2691061"/>
          </a:xfrm>
          <a:prstGeom prst="rect">
            <a:avLst/>
          </a:prstGeom>
          <a:ln w="12700">
            <a:miter lim="400000"/>
          </a:ln>
        </p:spPr>
      </p:pic>
      <p:sp>
        <p:nvSpPr>
          <p:cNvPr id="1791" name="Shape 1791"/>
          <p:cNvSpPr/>
          <p:nvPr/>
        </p:nvSpPr>
        <p:spPr>
          <a:xfrm>
            <a:off x="11529559" y="11676332"/>
            <a:ext cx="10724667" cy="1218060"/>
          </a:xfrm>
          <a:prstGeom prst="roundRect">
            <a:avLst>
              <a:gd name="adj" fmla="val 4171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defTabSz="914400">
              <a:lnSpc>
                <a:spcPct val="100000"/>
              </a:lnSpc>
              <a:defRPr spc="0" sz="1800"/>
            </a:pPr>
            <a:r>
              <a:rPr sz="48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  </a:t>
            </a:r>
            <a:r>
              <a:rPr sz="3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rPr>
              <a:t>IaaS</a:t>
            </a:r>
          </a:p>
        </p:txBody>
      </p:sp>
      <p:grpSp>
        <p:nvGrpSpPr>
          <p:cNvPr id="1798" name="Group 1798"/>
          <p:cNvGrpSpPr/>
          <p:nvPr/>
        </p:nvGrpSpPr>
        <p:grpSpPr>
          <a:xfrm>
            <a:off x="13131052" y="11796248"/>
            <a:ext cx="8976134" cy="854714"/>
            <a:chOff x="0" y="0"/>
            <a:chExt cx="8976132" cy="854712"/>
          </a:xfrm>
        </p:grpSpPr>
        <p:pic>
          <p:nvPicPr>
            <p:cNvPr id="1792" name="dropped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24"/>
              <a:ext cx="849464" cy="849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3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6581" y="0"/>
              <a:ext cx="852089" cy="85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4" name="dropped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55787" y="1312"/>
              <a:ext cx="2309182" cy="85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5" name="droppedImage.png"/>
            <p:cNvPicPr/>
            <p:nvPr/>
          </p:nvPicPr>
          <p:blipFill>
            <a:blip r:embed="rId6">
              <a:extLst/>
            </a:blip>
            <a:srcRect l="12296" t="1162" r="16473" b="27441"/>
            <a:stretch>
              <a:fillRect/>
            </a:stretch>
          </p:blipFill>
          <p:spPr>
            <a:xfrm>
              <a:off x="5292086" y="2624"/>
              <a:ext cx="852089" cy="85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6" name="pasted-image.png"/>
            <p:cNvPicPr/>
            <p:nvPr/>
          </p:nvPicPr>
          <p:blipFill>
            <a:blip r:embed="rId7">
              <a:extLst/>
            </a:blip>
            <a:srcRect l="29203" t="14258" r="29203" b="28296"/>
            <a:stretch>
              <a:fillRect/>
            </a:stretch>
          </p:blipFill>
          <p:spPr>
            <a:xfrm>
              <a:off x="6571291" y="2624"/>
              <a:ext cx="925422" cy="85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7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923553" y="0"/>
              <a:ext cx="1052580" cy="852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9" name="Shape 1799"/>
          <p:cNvSpPr/>
          <p:nvPr/>
        </p:nvSpPr>
        <p:spPr>
          <a:xfrm>
            <a:off x="11520408" y="10640594"/>
            <a:ext cx="5374371" cy="854714"/>
          </a:xfrm>
          <a:prstGeom prst="roundRect">
            <a:avLst>
              <a:gd name="adj" fmla="val 4905"/>
            </a:avLst>
          </a:prstGeom>
          <a:solidFill>
            <a:srgbClr val="29756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lnSpc>
                <a:spcPct val="100000"/>
              </a:lnSpc>
              <a:defRPr spc="0" sz="4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Director</a:t>
            </a:r>
          </a:p>
        </p:txBody>
      </p:sp>
      <p:sp>
        <p:nvSpPr>
          <p:cNvPr id="1800" name="Shape 1800"/>
          <p:cNvSpPr/>
          <p:nvPr/>
        </p:nvSpPr>
        <p:spPr>
          <a:xfrm>
            <a:off x="17097322" y="10640594"/>
            <a:ext cx="5155799" cy="854714"/>
          </a:xfrm>
          <a:prstGeom prst="roundRect">
            <a:avLst>
              <a:gd name="adj" fmla="val 4905"/>
            </a:avLst>
          </a:prstGeom>
          <a:solidFill>
            <a:srgbClr val="29756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lnSpc>
                <a:spcPct val="100000"/>
              </a:lnSpc>
              <a:defRPr spc="0" sz="3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       BOSH Agent</a:t>
            </a:r>
          </a:p>
        </p:txBody>
      </p:sp>
      <p:grpSp>
        <p:nvGrpSpPr>
          <p:cNvPr id="1810" name="Group 1810"/>
          <p:cNvGrpSpPr/>
          <p:nvPr/>
        </p:nvGrpSpPr>
        <p:grpSpPr>
          <a:xfrm>
            <a:off x="11412101" y="4660389"/>
            <a:ext cx="10864589" cy="1232016"/>
            <a:chOff x="-143684" y="-143684"/>
            <a:chExt cx="10864587" cy="1232015"/>
          </a:xfrm>
        </p:grpSpPr>
        <p:pic>
          <p:nvPicPr>
            <p:cNvPr id="1801" name="pasted-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92999" y="58026"/>
              <a:ext cx="2981244" cy="896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2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43685" y="-109818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04" name="pasted-image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288748" y="68303"/>
              <a:ext cx="3254592" cy="791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5" name="pasted-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813298" y="83865"/>
              <a:ext cx="3010919" cy="854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6" name="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522835" y="-143685"/>
              <a:ext cx="3599283" cy="1198150"/>
            </a:xfrm>
            <a:prstGeom prst="rect">
              <a:avLst/>
            </a:prstGeom>
            <a:effectLst/>
          </p:spPr>
        </p:pic>
        <p:pic>
          <p:nvPicPr>
            <p:cNvPr id="1808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111185" y="-109818"/>
              <a:ext cx="3609718" cy="1198150"/>
            </a:xfrm>
            <a:prstGeom prst="rect">
              <a:avLst/>
            </a:prstGeom>
            <a:effectLst/>
          </p:spPr>
        </p:pic>
      </p:grpSp>
      <p:grpSp>
        <p:nvGrpSpPr>
          <p:cNvPr id="1820" name="Group 1820"/>
          <p:cNvGrpSpPr/>
          <p:nvPr/>
        </p:nvGrpSpPr>
        <p:grpSpPr>
          <a:xfrm>
            <a:off x="11435147" y="5820443"/>
            <a:ext cx="11095049" cy="1202365"/>
            <a:chOff x="-143684" y="-143684"/>
            <a:chExt cx="11095047" cy="1202363"/>
          </a:xfrm>
        </p:grpSpPr>
        <p:pic>
          <p:nvPicPr>
            <p:cNvPr id="1811" name="pasted-image.png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7921" y="3953"/>
              <a:ext cx="3246507" cy="902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2" name="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43685" y="-143685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14" name="pasted-image.png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597480" y="123911"/>
              <a:ext cx="3382259" cy="791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5" name="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3488967" y="-143685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17" name="pasted-image.pn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7225058" y="27875"/>
              <a:ext cx="3726306" cy="949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8" name=""/>
            <p:cNvPicPr/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7111185" y="-139470"/>
              <a:ext cx="3609718" cy="1198150"/>
            </a:xfrm>
            <a:prstGeom prst="rect">
              <a:avLst/>
            </a:prstGeom>
            <a:effectLst/>
          </p:spPr>
        </p:pic>
      </p:grpSp>
      <p:grpSp>
        <p:nvGrpSpPr>
          <p:cNvPr id="1830" name="Group 1830"/>
          <p:cNvGrpSpPr/>
          <p:nvPr/>
        </p:nvGrpSpPr>
        <p:grpSpPr>
          <a:xfrm>
            <a:off x="11445968" y="9333673"/>
            <a:ext cx="10852203" cy="1227499"/>
            <a:chOff x="-143684" y="-143684"/>
            <a:chExt cx="10852201" cy="1227497"/>
          </a:xfrm>
        </p:grpSpPr>
        <p:pic>
          <p:nvPicPr>
            <p:cNvPr id="1821" name="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-143685" y="-114335"/>
              <a:ext cx="3609719" cy="1198149"/>
            </a:xfrm>
            <a:prstGeom prst="rect">
              <a:avLst/>
            </a:prstGeom>
            <a:effectLst/>
          </p:spPr>
        </p:pic>
        <p:pic>
          <p:nvPicPr>
            <p:cNvPr id="1823" name="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466818" y="-122438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25" name="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7098800" y="-143685"/>
              <a:ext cx="3609718" cy="1198150"/>
            </a:xfrm>
            <a:prstGeom prst="rect">
              <a:avLst/>
            </a:prstGeom>
            <a:effectLst/>
          </p:spPr>
        </p:pic>
        <p:pic>
          <p:nvPicPr>
            <p:cNvPr id="1827" name="pasted-image.png"/>
            <p:cNvPicPr/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7330354" y="216913"/>
              <a:ext cx="3146611" cy="501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8" name="Shape 1828"/>
            <p:cNvSpPr/>
            <p:nvPr/>
          </p:nvSpPr>
          <p:spPr>
            <a:xfrm>
              <a:off x="4021333" y="34763"/>
              <a:ext cx="2645233" cy="945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lvl="0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Mobile Services</a:t>
              </a:r>
              <a:endParaRPr b="1" sz="24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for Pivotal CF</a:t>
              </a: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429700" y="16266"/>
              <a:ext cx="2425264" cy="945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ElasticSearch </a:t>
              </a:r>
              <a:endParaRPr b="1" sz="24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for Pivotal CF</a:t>
              </a:r>
            </a:p>
          </p:txBody>
        </p:sp>
      </p:grpSp>
      <p:grpSp>
        <p:nvGrpSpPr>
          <p:cNvPr id="1840" name="Group 1840"/>
          <p:cNvGrpSpPr/>
          <p:nvPr/>
        </p:nvGrpSpPr>
        <p:grpSpPr>
          <a:xfrm>
            <a:off x="11425938" y="6986776"/>
            <a:ext cx="10864588" cy="1250758"/>
            <a:chOff x="-143684" y="-143684"/>
            <a:chExt cx="10864587" cy="1250756"/>
          </a:xfrm>
        </p:grpSpPr>
        <p:pic>
          <p:nvPicPr>
            <p:cNvPr id="1831" name="pasted-image.png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3659733" y="1199"/>
              <a:ext cx="3393219" cy="896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2" name="pasted-image.png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4291" y="82579"/>
              <a:ext cx="3361502" cy="905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3" name=""/>
            <p:cNvPicPr/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-143685" y="-91077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35" name=""/>
            <p:cNvPicPr/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3499038" y="-122803"/>
              <a:ext cx="3609719" cy="1198149"/>
            </a:xfrm>
            <a:prstGeom prst="rect">
              <a:avLst/>
            </a:prstGeom>
            <a:effectLst/>
          </p:spPr>
        </p:pic>
        <p:pic>
          <p:nvPicPr>
            <p:cNvPr id="1837" name=""/>
            <p:cNvPicPr/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111185" y="-143685"/>
              <a:ext cx="3609718" cy="1198150"/>
            </a:xfrm>
            <a:prstGeom prst="rect">
              <a:avLst/>
            </a:prstGeom>
            <a:effectLst/>
          </p:spPr>
        </p:pic>
        <p:sp>
          <p:nvSpPr>
            <p:cNvPr id="1839" name="Shape 1839"/>
            <p:cNvSpPr/>
            <p:nvPr/>
          </p:nvSpPr>
          <p:spPr>
            <a:xfrm>
              <a:off x="7254294" y="14845"/>
              <a:ext cx="3153034" cy="945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CloudBees Jenkins</a:t>
              </a:r>
              <a:endParaRPr b="1" sz="24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4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Enterprise</a:t>
              </a:r>
            </a:p>
          </p:txBody>
        </p:sp>
      </p:grpSp>
      <p:grpSp>
        <p:nvGrpSpPr>
          <p:cNvPr id="1850" name="Group 1850"/>
          <p:cNvGrpSpPr/>
          <p:nvPr/>
        </p:nvGrpSpPr>
        <p:grpSpPr>
          <a:xfrm>
            <a:off x="11445249" y="8167019"/>
            <a:ext cx="10830722" cy="1206396"/>
            <a:chOff x="-143684" y="-118528"/>
            <a:chExt cx="10830721" cy="1206394"/>
          </a:xfrm>
        </p:grpSpPr>
        <p:pic>
          <p:nvPicPr>
            <p:cNvPr id="1841" name="pasted-image.png"/>
            <p:cNvPicPr/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4000353" y="71221"/>
              <a:ext cx="2885654" cy="827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2" name=""/>
            <p:cNvPicPr/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-143685" y="-110283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44" name=""/>
            <p:cNvPicPr/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3506820" y="-110283"/>
              <a:ext cx="3609719" cy="1198150"/>
            </a:xfrm>
            <a:prstGeom prst="rect">
              <a:avLst/>
            </a:prstGeom>
            <a:effectLst/>
          </p:spPr>
        </p:pic>
        <p:pic>
          <p:nvPicPr>
            <p:cNvPr id="1846" name="pasted-image.png"/>
            <p:cNvPicPr/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7254881" y="127242"/>
              <a:ext cx="3297553" cy="674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7" name=""/>
            <p:cNvPicPr/>
            <p:nvPr/>
          </p:nvPicPr>
          <p:blipFill>
            <a:blip r:embed="rId34">
              <a:extLst/>
            </a:blip>
            <a:stretch>
              <a:fillRect/>
            </a:stretch>
          </p:blipFill>
          <p:spPr>
            <a:xfrm>
              <a:off x="7077319" y="-118529"/>
              <a:ext cx="3609718" cy="1198150"/>
            </a:xfrm>
            <a:prstGeom prst="rect">
              <a:avLst/>
            </a:prstGeom>
            <a:effectLst/>
          </p:spPr>
        </p:pic>
        <p:sp>
          <p:nvSpPr>
            <p:cNvPr id="1849" name="Shape 1849"/>
            <p:cNvSpPr/>
            <p:nvPr/>
          </p:nvSpPr>
          <p:spPr>
            <a:xfrm>
              <a:off x="451514" y="0"/>
              <a:ext cx="2403003" cy="1020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6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Cassandra</a:t>
              </a:r>
              <a:endParaRPr b="1" sz="2600">
                <a:solidFill>
                  <a:srgbClr val="5A5A5A"/>
                </a:solidFill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2600">
                  <a:solidFill>
                    <a:srgbClr val="5A5A5A"/>
                  </a:solidFill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for Pivotal CF</a:t>
              </a:r>
            </a:p>
          </p:txBody>
        </p:sp>
      </p:grpSp>
      <p:sp>
        <p:nvSpPr>
          <p:cNvPr id="1851" name="Shape 1851"/>
          <p:cNvSpPr/>
          <p:nvPr/>
        </p:nvSpPr>
        <p:spPr>
          <a:xfrm>
            <a:off x="2012160" y="2507506"/>
            <a:ext cx="4638312" cy="1121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600"/>
              <a:t>Click to install</a:t>
            </a:r>
          </a:p>
        </p:txBody>
      </p:sp>
      <p:sp>
        <p:nvSpPr>
          <p:cNvPr id="1852" name="Shape 1852"/>
          <p:cNvSpPr/>
          <p:nvPr/>
        </p:nvSpPr>
        <p:spPr>
          <a:xfrm>
            <a:off x="2007842" y="3904213"/>
            <a:ext cx="7207167" cy="1121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600"/>
              <a:t>No downtime updates</a:t>
            </a:r>
          </a:p>
        </p:txBody>
      </p:sp>
      <p:sp>
        <p:nvSpPr>
          <p:cNvPr id="1853" name="Shape 1853"/>
          <p:cNvSpPr/>
          <p:nvPr/>
        </p:nvSpPr>
        <p:spPr>
          <a:xfrm>
            <a:off x="2065119" y="5393661"/>
            <a:ext cx="6068891" cy="1121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6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600"/>
              <a:t>Explore install logs</a:t>
            </a:r>
          </a:p>
        </p:txBody>
      </p:sp>
      <p:sp>
        <p:nvSpPr>
          <p:cNvPr id="1854" name="Shape 1854"/>
          <p:cNvSpPr/>
          <p:nvPr/>
        </p:nvSpPr>
        <p:spPr>
          <a:xfrm>
            <a:off x="2034798" y="6993661"/>
            <a:ext cx="7814836" cy="105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2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200"/>
              <a:t>Click to scale the platform</a:t>
            </a:r>
          </a:p>
        </p:txBody>
      </p:sp>
      <p:sp>
        <p:nvSpPr>
          <p:cNvPr id="1855" name="Shape 1855"/>
          <p:cNvSpPr/>
          <p:nvPr/>
        </p:nvSpPr>
        <p:spPr>
          <a:xfrm>
            <a:off x="2063333" y="8505440"/>
            <a:ext cx="7225759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2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200"/>
              <a:t>Built-in High Availability</a:t>
            </a:r>
          </a:p>
        </p:txBody>
      </p:sp>
      <p:sp>
        <p:nvSpPr>
          <p:cNvPr id="1856" name="Shape 1856"/>
          <p:cNvSpPr/>
          <p:nvPr/>
        </p:nvSpPr>
        <p:spPr>
          <a:xfrm>
            <a:off x="2058016" y="10006311"/>
            <a:ext cx="8433630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2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200"/>
              <a:t>Built-in Platform Monitoring</a:t>
            </a:r>
          </a:p>
        </p:txBody>
      </p:sp>
      <p:sp>
        <p:nvSpPr>
          <p:cNvPr id="1857" name="Shape 1857"/>
          <p:cNvSpPr/>
          <p:nvPr/>
        </p:nvSpPr>
        <p:spPr>
          <a:xfrm>
            <a:off x="2136358" y="11507180"/>
            <a:ext cx="5754718" cy="105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5466" tIns="135466" rIns="135466" bIns="135466" anchor="ctr">
            <a:spAutoFit/>
          </a:bodyPr>
          <a:lstStyle>
            <a:lvl1pPr defTabSz="2201333">
              <a:lnSpc>
                <a:spcPct val="100000"/>
              </a:lnSpc>
              <a:defRPr spc="0" sz="52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5200"/>
              <a:t>Integrated services</a:t>
            </a:r>
          </a:p>
        </p:txBody>
      </p:sp>
      <p:grpSp>
        <p:nvGrpSpPr>
          <p:cNvPr id="1862" name="Group 1862"/>
          <p:cNvGrpSpPr/>
          <p:nvPr/>
        </p:nvGrpSpPr>
        <p:grpSpPr>
          <a:xfrm rot="2700000">
            <a:off x="12365103" y="13240143"/>
            <a:ext cx="230718" cy="230719"/>
            <a:chOff x="0" y="0"/>
            <a:chExt cx="230717" cy="230717"/>
          </a:xfrm>
        </p:grpSpPr>
        <p:sp>
          <p:nvSpPr>
            <p:cNvPr id="1858" name="Shape 1858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0" name="Shape 1860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1" name="Shape 1861"/>
            <p:cNvSpPr/>
            <p:nvPr/>
          </p:nvSpPr>
          <p:spPr>
            <a:xfrm rot="5400000">
              <a:off x="0" y="-1"/>
              <a:ext cx="230718" cy="230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66" name="Group 1866"/>
          <p:cNvGrpSpPr/>
          <p:nvPr/>
        </p:nvGrpSpPr>
        <p:grpSpPr>
          <a:xfrm rot="13500000">
            <a:off x="12891342" y="13193999"/>
            <a:ext cx="230718" cy="230718"/>
            <a:chOff x="0" y="0"/>
            <a:chExt cx="230717" cy="230717"/>
          </a:xfrm>
        </p:grpSpPr>
        <p:sp>
          <p:nvSpPr>
            <p:cNvPr id="1863" name="Shape 1863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72" name="Group 1872"/>
          <p:cNvGrpSpPr/>
          <p:nvPr/>
        </p:nvGrpSpPr>
        <p:grpSpPr>
          <a:xfrm rot="2700000">
            <a:off x="11312625" y="13240143"/>
            <a:ext cx="230719" cy="230719"/>
            <a:chOff x="0" y="0"/>
            <a:chExt cx="230717" cy="230717"/>
          </a:xfrm>
        </p:grpSpPr>
        <p:sp>
          <p:nvSpPr>
            <p:cNvPr id="1867" name="Shape 1867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75" name="Group 1875"/>
          <p:cNvGrpSpPr/>
          <p:nvPr/>
        </p:nvGrpSpPr>
        <p:grpSpPr>
          <a:xfrm rot="13500000">
            <a:off x="11838864" y="13193999"/>
            <a:ext cx="230719" cy="230718"/>
            <a:chOff x="0" y="0"/>
            <a:chExt cx="230717" cy="230717"/>
          </a:xfrm>
        </p:grpSpPr>
        <p:sp>
          <p:nvSpPr>
            <p:cNvPr id="1873" name="Shape 1873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4" name="Shape 1874"/>
            <p:cNvSpPr/>
            <p:nvPr/>
          </p:nvSpPr>
          <p:spPr>
            <a:xfrm rot="21600000">
              <a:off x="0" y="0"/>
              <a:ext cx="230718" cy="23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91" name="Group 1891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876" name="Shape 1876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877" name="Shape 187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8" name="Shape 1878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9" name="Shape 1879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0" name="Shape 188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1" name="Shape 1881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2" name="Shape 1882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3" name="Shape 1883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4" name="Shape 188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5" name="Shape 188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6" name="Shape 188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7" name="Shape 188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8" name="Shape 188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9" name="Shape 1889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0" name="Shape 1890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892" name="Shape 1892"/>
          <p:cNvSpPr/>
          <p:nvPr/>
        </p:nvSpPr>
        <p:spPr>
          <a:xfrm>
            <a:off x="11531600" y="2019567"/>
            <a:ext cx="10572267" cy="2595088"/>
          </a:xfrm>
          <a:prstGeom prst="rect">
            <a:avLst/>
          </a:prstGeom>
          <a:solidFill>
            <a:srgbClr val="0024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457200">
              <a:defRPr spc="419"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  <a:effectLst/>
              </a:defRPr>
            </a:pPr>
            <a:r>
              <a:rPr spc="419"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rPr>
              <a:t>Pivotal Ops Manager</a:t>
            </a:r>
          </a:p>
        </p:txBody>
      </p: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nodeType="after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nodeType="afterEffect" presetClass="entr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nodeType="afterEffect" presetClass="entr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nodeType="afterEffect" presetClass="entr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nodeType="afterEffect" presetClass="entr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nodeType="afterEffect" presetClass="entr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4" grpId="4"/>
      <p:bldP build="whole" bldLvl="1" animBg="1" rev="0" advAuto="0" spid="1857" grpId="7"/>
      <p:bldP build="whole" bldLvl="1" animBg="1" rev="0" advAuto="0" spid="1852" grpId="2"/>
      <p:bldP build="whole" bldLvl="1" animBg="1" rev="0" advAuto="0" spid="1856" grpId="6"/>
      <p:bldP build="whole" bldLvl="1" animBg="1" rev="0" advAuto="0" spid="1851" grpId="1"/>
      <p:bldP build="whole" bldLvl="1" animBg="1" rev="0" advAuto="0" spid="1853" grpId="3"/>
      <p:bldP build="whole" bldLvl="1" animBg="1" rev="0" advAuto="0" spid="1855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Shape 1894"/>
          <p:cNvSpPr/>
          <p:nvPr/>
        </p:nvSpPr>
        <p:spPr>
          <a:xfrm>
            <a:off x="8055249" y="8521700"/>
            <a:ext cx="5811826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Case Studies</a:t>
            </a:r>
          </a:p>
        </p:txBody>
      </p:sp>
      <p:sp>
        <p:nvSpPr>
          <p:cNvPr id="1895" name="Shape 1895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1896" name="Shape 1896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7" name="Shape 1897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8" name="Shape 1898"/>
          <p:cNvSpPr/>
          <p:nvPr/>
        </p:nvSpPr>
        <p:spPr>
          <a:xfrm rot="2700000">
            <a:off x="2891196" y="8183773"/>
            <a:ext cx="1908821" cy="1908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635" y="21600"/>
                  <a:pt x="10235" y="19182"/>
                  <a:pt x="6327" y="15274"/>
                </a:cubicBezTo>
                <a:cubicBezTo>
                  <a:pt x="2418" y="11365"/>
                  <a:pt x="0" y="5965"/>
                  <a:pt x="0" y="0"/>
                </a:cubicBezTo>
              </a:path>
            </a:pathLst>
          </a:custGeom>
          <a:ln w="152400">
            <a:solidFill>
              <a:srgbClr val="73B2D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9" name="Shape 1899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0" name="Shape 1900"/>
          <p:cNvSpPr/>
          <p:nvPr/>
        </p:nvSpPr>
        <p:spPr>
          <a:xfrm rot="13500000">
            <a:off x="4233493" y="9526075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F8A29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1" name="Shape 1901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2" name="Shape 1902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3" name="Shape 1903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4" name="Shape 1904"/>
          <p:cNvSpPr/>
          <p:nvPr/>
        </p:nvSpPr>
        <p:spPr>
          <a:xfrm rot="2700000">
            <a:off x="4240933" y="6834041"/>
            <a:ext cx="1908820" cy="1908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2A9071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26D9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5" name="Shape 1905"/>
          <p:cNvSpPr/>
          <p:nvPr/>
        </p:nvSpPr>
        <p:spPr>
          <a:xfrm rot="8100000">
            <a:off x="5583229" y="8176337"/>
            <a:ext cx="1908821" cy="190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5635"/>
                  <a:pt x="2418" y="10235"/>
                  <a:pt x="6326" y="6326"/>
                </a:cubicBezTo>
                <a:cubicBezTo>
                  <a:pt x="10235" y="2418"/>
                  <a:pt x="15635" y="0"/>
                  <a:pt x="21600" y="0"/>
                </a:cubicBezTo>
              </a:path>
            </a:pathLst>
          </a:custGeom>
          <a:ln w="152400">
            <a:solidFill>
              <a:srgbClr val="F5DF62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6" name="Shape 1906"/>
          <p:cNvSpPr/>
          <p:nvPr/>
        </p:nvSpPr>
        <p:spPr>
          <a:xfrm>
            <a:off x="4130362" y="814758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  <p:grpSp>
        <p:nvGrpSpPr>
          <p:cNvPr id="1911" name="Group 1911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1907" name="Shape 190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8" name="Shape 190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9" name="Shape 190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0" name="Shape 191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15" name="Group 1915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1912" name="Shape 191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21" name="Group 1921"/>
          <p:cNvGrpSpPr/>
          <p:nvPr/>
        </p:nvGrpSpPr>
        <p:grpSpPr>
          <a:xfrm rot="2700000">
            <a:off x="4240933" y="6834040"/>
            <a:ext cx="1908821" cy="1908817"/>
            <a:chOff x="0" y="0"/>
            <a:chExt cx="1908819" cy="1908816"/>
          </a:xfrm>
        </p:grpSpPr>
        <p:sp>
          <p:nvSpPr>
            <p:cNvPr id="1916" name="Shape 1916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7" name="Shape 1917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8" name="Shape 1918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9" name="Shape 1919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0" name="Shape 1920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24" name="Group 1924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6"/>
          </a:xfrm>
        </p:grpSpPr>
        <p:sp>
          <p:nvSpPr>
            <p:cNvPr id="1922" name="Shape 1922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3" name="Shape 1923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nodeType="afterEffect" presetClass="entr" presetSubtype="16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5" dur="75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5" grpId="2"/>
      <p:bldP build="whole" bldLvl="1" animBg="1" rev="0" advAuto="0" spid="1906" grpId="3"/>
      <p:bldP build="whole" bldLvl="1" animBg="1" rev="0" advAuto="0" spid="189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/>
          <p:nvPr/>
        </p:nvSpPr>
        <p:spPr>
          <a:xfrm>
            <a:off x="76992" y="1931328"/>
            <a:ext cx="24230015" cy="10885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7" name="Shape 1927"/>
          <p:cNvSpPr/>
          <p:nvPr/>
        </p:nvSpPr>
        <p:spPr>
          <a:xfrm>
            <a:off x="1268759" y="1064354"/>
            <a:ext cx="27764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Chinese Google</a:t>
            </a:r>
          </a:p>
        </p:txBody>
      </p:sp>
      <p:sp>
        <p:nvSpPr>
          <p:cNvPr id="1928" name="Shape 19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929" name="Shape 1929"/>
          <p:cNvSpPr/>
          <p:nvPr/>
        </p:nvSpPr>
        <p:spPr>
          <a:xfrm>
            <a:off x="1268759" y="226154"/>
            <a:ext cx="210134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Baidu</a:t>
            </a:r>
          </a:p>
        </p:txBody>
      </p:sp>
      <p:pic>
        <p:nvPicPr>
          <p:cNvPr id="1930" name="image130.png" descr="Screen Shot 2013-09-08 at 1.33.01 AM.png"/>
          <p:cNvPicPr/>
          <p:nvPr/>
        </p:nvPicPr>
        <p:blipFill>
          <a:blip r:embed="rId2">
            <a:extLst/>
          </a:blip>
          <a:srcRect l="0" t="1282" r="0" b="1282"/>
          <a:stretch>
            <a:fillRect/>
          </a:stretch>
        </p:blipFill>
        <p:spPr>
          <a:xfrm>
            <a:off x="4829968" y="3528180"/>
            <a:ext cx="14724157" cy="60732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9" name="Group 1949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935" name="Group 1935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931" name="Shape 193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32" name="Shape 193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33" name="Shape 193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34" name="Shape 193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939" name="Group 1939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936" name="Shape 193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37" name="Shape 193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38" name="Shape 193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945" name="Group 1945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940" name="Shape 194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41" name="Shape 194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42" name="Shape 194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43" name="Shape 194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44" name="Shape 194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948" name="Group 1948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946" name="Shape 1946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47" name="Shape 1947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965" name="Group 1965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1950" name="Shape 1950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1951" name="Shape 1951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2" name="Shape 195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3" name="Shape 1953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4" name="Shape 195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5" name="Shape 1955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6" name="Shape 1956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7" name="Shape 1957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8" name="Shape 195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9" name="Shape 195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0" name="Shape 196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1" name="Shape 196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2" name="Shape 196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3" name="Shape 1963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4" name="Shape 1964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966" name="Shape 1966"/>
          <p:cNvSpPr/>
          <p:nvPr>
            <p:ph type="title" idx="4294967295"/>
          </p:nvPr>
        </p:nvSpPr>
        <p:spPr>
          <a:xfrm>
            <a:off x="259643" y="9755982"/>
            <a:ext cx="23864713" cy="2286001"/>
          </a:xfrm>
          <a:prstGeom prst="rect">
            <a:avLst/>
          </a:prstGeom>
        </p:spPr>
        <p:txBody>
          <a:bodyPr lIns="121919" tIns="121919" rIns="121919" bIns="121919" anchor="ctr"/>
          <a:lstStyle/>
          <a:p>
            <a:pPr lvl="0" defTabSz="914400">
              <a:defRPr sz="1800"/>
            </a:pPr>
            <a:r>
              <a:rPr sz="7400">
                <a:latin typeface="Lato Italic"/>
                <a:ea typeface="Lato Italic"/>
                <a:cs typeface="Lato Italic"/>
                <a:sym typeface="Lato Italic"/>
              </a:rPr>
              <a:t>1 Billion </a:t>
            </a:r>
            <a:r>
              <a:rPr sz="7400">
                <a:latin typeface="+mj-lt"/>
                <a:ea typeface="+mj-ea"/>
                <a:cs typeface="+mj-cs"/>
                <a:sym typeface="Lato Regular"/>
              </a:rPr>
              <a:t>Page Views A Day Powered by Cloud Foundry!</a:t>
            </a:r>
          </a:p>
        </p:txBody>
      </p: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/>
          <p:nvPr/>
        </p:nvSpPr>
        <p:spPr>
          <a:xfrm>
            <a:off x="76992" y="1931328"/>
            <a:ext cx="24230015" cy="10986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69" name="Shape 1969"/>
          <p:cNvSpPr/>
          <p:nvPr/>
        </p:nvSpPr>
        <p:spPr>
          <a:xfrm>
            <a:off x="1268759" y="1064354"/>
            <a:ext cx="581533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Largest e-commerce site in Japan</a:t>
            </a:r>
          </a:p>
        </p:txBody>
      </p:sp>
      <p:sp>
        <p:nvSpPr>
          <p:cNvPr id="1970" name="Shape 19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1971" name="Shape 1971"/>
          <p:cNvSpPr/>
          <p:nvPr/>
        </p:nvSpPr>
        <p:spPr>
          <a:xfrm>
            <a:off x="1268759" y="226154"/>
            <a:ext cx="30553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Rakuten</a:t>
            </a:r>
          </a:p>
        </p:txBody>
      </p:sp>
      <p:sp>
        <p:nvSpPr>
          <p:cNvPr id="1972" name="Shape 1972"/>
          <p:cNvSpPr/>
          <p:nvPr/>
        </p:nvSpPr>
        <p:spPr>
          <a:xfrm>
            <a:off x="1589778" y="6240395"/>
            <a:ext cx="7221212" cy="37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7949" tIns="97949" rIns="97949" bIns="97949">
            <a:spAutoFit/>
          </a:bodyPr>
          <a:lstStyle>
            <a:lvl1pPr defTabSz="1959010">
              <a:lnSpc>
                <a:spcPct val="100000"/>
              </a:lnSpc>
              <a:defRPr spc="0" sz="23400">
                <a:ln w="28029">
                  <a:solidFill>
                    <a:srgbClr val="D2470F"/>
                  </a:solidFill>
                </a:ln>
                <a:solidFill>
                  <a:srgbClr val="F9C5B1"/>
                </a:solidFill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</a:defRPr>
            </a:pPr>
            <a:r>
              <a:rPr sz="23400">
                <a:ln w="28029">
                  <a:solidFill>
                    <a:srgbClr val="D2470F"/>
                  </a:solidFill>
                </a:ln>
                <a:solidFill>
                  <a:srgbClr val="F9C5B1"/>
                </a:solidFill>
              </a:rPr>
              <a:t>90%</a:t>
            </a:r>
          </a:p>
        </p:txBody>
      </p:sp>
      <p:sp>
        <p:nvSpPr>
          <p:cNvPr id="1973" name="Shape 1973"/>
          <p:cNvSpPr/>
          <p:nvPr/>
        </p:nvSpPr>
        <p:spPr>
          <a:xfrm>
            <a:off x="2955151" y="10998872"/>
            <a:ext cx="6413718" cy="177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7949" tIns="97949" rIns="97949" bIns="97949">
            <a:spAutoFit/>
          </a:bodyPr>
          <a:lstStyle/>
          <a:p>
            <a:pPr lvl="0" defTabSz="914400">
              <a:lnSpc>
                <a:spcPct val="100000"/>
              </a:lnSpc>
              <a:defRPr spc="0" sz="1800"/>
            </a:pPr>
            <a:r>
              <a:rPr sz="5200">
                <a:latin typeface="Lato Semibold"/>
                <a:ea typeface="Lato Semibold"/>
                <a:cs typeface="Lato Semibold"/>
                <a:sym typeface="Lato Semibold"/>
              </a:rPr>
              <a:t>Dramatic increase in </a:t>
            </a:r>
            <a:br>
              <a:rPr sz="5200">
                <a:latin typeface="Lato Semibold"/>
                <a:ea typeface="Lato Semibold"/>
                <a:cs typeface="Lato Semibold"/>
                <a:sym typeface="Lato Semibold"/>
              </a:rPr>
            </a:br>
            <a:r>
              <a:rPr sz="5200">
                <a:latin typeface="Lato Semibold"/>
                <a:ea typeface="Lato Semibold"/>
                <a:cs typeface="Lato Semibold"/>
                <a:sym typeface="Lato Semibold"/>
              </a:rPr>
              <a:t>Server to Admin ratio</a:t>
            </a:r>
          </a:p>
        </p:txBody>
      </p:sp>
      <p:sp>
        <p:nvSpPr>
          <p:cNvPr id="1974" name="Shape 1974"/>
          <p:cNvSpPr/>
          <p:nvPr/>
        </p:nvSpPr>
        <p:spPr>
          <a:xfrm>
            <a:off x="5512093" y="9736161"/>
            <a:ext cx="1131323" cy="1064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547" y="7344"/>
                </a:lnTo>
                <a:lnTo>
                  <a:pt x="7547" y="0"/>
                </a:lnTo>
                <a:lnTo>
                  <a:pt x="14053" y="0"/>
                </a:lnTo>
                <a:lnTo>
                  <a:pt x="14053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053" y="14256"/>
                </a:lnTo>
                <a:lnTo>
                  <a:pt x="14053" y="21600"/>
                </a:lnTo>
                <a:lnTo>
                  <a:pt x="7547" y="21600"/>
                </a:lnTo>
                <a:lnTo>
                  <a:pt x="7547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2C8E62"/>
          </a:solidFill>
          <a:ln w="12700">
            <a:miter lim="400000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980" name="Group 1980"/>
          <p:cNvGrpSpPr/>
          <p:nvPr/>
        </p:nvGrpSpPr>
        <p:grpSpPr>
          <a:xfrm>
            <a:off x="13913583" y="7162744"/>
            <a:ext cx="9493012" cy="3616227"/>
            <a:chOff x="0" y="139699"/>
            <a:chExt cx="9493011" cy="3616225"/>
          </a:xfrm>
        </p:grpSpPr>
        <p:sp>
          <p:nvSpPr>
            <p:cNvPr id="1975" name="Shape 1975"/>
            <p:cNvSpPr/>
            <p:nvPr/>
          </p:nvSpPr>
          <p:spPr>
            <a:xfrm>
              <a:off x="4785549" y="161155"/>
              <a:ext cx="1694156" cy="16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A906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50800" dir="5400000">
                <a:srgbClr val="000000">
                  <a:alpha val="38000"/>
                </a:srgbClr>
              </a:outerShdw>
            </a:effectLst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1979" name="Group 1979"/>
            <p:cNvGrpSpPr/>
            <p:nvPr/>
          </p:nvGrpSpPr>
          <p:grpSpPr>
            <a:xfrm>
              <a:off x="0" y="139700"/>
              <a:ext cx="9493011" cy="3616226"/>
              <a:chOff x="0" y="139700"/>
              <a:chExt cx="9493010" cy="3616225"/>
            </a:xfrm>
          </p:grpSpPr>
          <p:sp>
            <p:nvSpPr>
              <p:cNvPr id="1976" name="Shape 1976"/>
              <p:cNvSpPr/>
              <p:nvPr/>
            </p:nvSpPr>
            <p:spPr>
              <a:xfrm>
                <a:off x="1814008" y="1823216"/>
                <a:ext cx="7679003" cy="1173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7949" tIns="97949" rIns="97949" bIns="9794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spc="0" sz="6400">
                    <a:latin typeface="Lato Semibold Italic"/>
                    <a:ea typeface="Lato Semibold Italic"/>
                    <a:cs typeface="Lato Semibold Italic"/>
                    <a:sym typeface="Lato Semibold Italic"/>
                  </a:defRPr>
                </a:lvl1pPr>
              </a:lstStyle>
              <a:p>
                <a:pPr lvl="0">
                  <a:defRPr sz="1800"/>
                </a:pPr>
                <a:r>
                  <a:rPr sz="6400"/>
                  <a:t>Big Cost Savings</a:t>
                </a:r>
              </a:p>
            </p:txBody>
          </p:sp>
          <p:sp>
            <p:nvSpPr>
              <p:cNvPr id="1977" name="Shape 1977"/>
              <p:cNvSpPr/>
              <p:nvPr/>
            </p:nvSpPr>
            <p:spPr>
              <a:xfrm>
                <a:off x="5129573" y="139700"/>
                <a:ext cx="1005233" cy="1736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19" tIns="121919" rIns="121919" bIns="12191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spc="0" sz="10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0600">
                    <a:solidFill>
                      <a:srgbClr val="FFFFFF"/>
                    </a:solidFill>
                  </a:rPr>
                  <a:t>$</a:t>
                </a:r>
              </a:p>
            </p:txBody>
          </p:sp>
          <p:sp>
            <p:nvSpPr>
              <p:cNvPr id="1978" name="Shape 1978"/>
              <p:cNvSpPr/>
              <p:nvPr/>
            </p:nvSpPr>
            <p:spPr>
              <a:xfrm>
                <a:off x="0" y="1259085"/>
                <a:ext cx="1967254" cy="2496841"/>
              </a:xfrm>
              <a:prstGeom prst="rightArrow">
                <a:avLst>
                  <a:gd name="adj1" fmla="val 59097"/>
                  <a:gd name="adj2" fmla="val 20098"/>
                </a:avLst>
              </a:prstGeom>
              <a:solidFill>
                <a:srgbClr val="2A9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 spc="0" sz="4800">
                    <a:latin typeface="Arial"/>
                    <a:ea typeface="Arial"/>
                    <a:cs typeface="Arial"/>
                    <a:sym typeface="Arial"/>
                  </a:defRPr>
                </a:pPr>
              </a:p>
            </p:txBody>
          </p:sp>
        </p:grpSp>
      </p:grpSp>
      <p:pic>
        <p:nvPicPr>
          <p:cNvPr id="1981" name="image1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8413" y="2746050"/>
            <a:ext cx="3583280" cy="994406"/>
          </a:xfrm>
          <a:prstGeom prst="rect">
            <a:avLst/>
          </a:prstGeom>
          <a:ln w="12700">
            <a:miter lim="400000"/>
          </a:ln>
        </p:spPr>
      </p:pic>
      <p:sp>
        <p:nvSpPr>
          <p:cNvPr id="1982" name="Shape 1982"/>
          <p:cNvSpPr/>
          <p:nvPr/>
        </p:nvSpPr>
        <p:spPr>
          <a:xfrm>
            <a:off x="8386371" y="6898462"/>
            <a:ext cx="5589428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914400">
              <a:lnSpc>
                <a:spcPct val="100000"/>
              </a:lnSpc>
              <a:defRPr spc="0" sz="52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pPr lvl="0">
              <a:defRPr sz="1800"/>
            </a:pPr>
            <a:r>
              <a:rPr sz="5200"/>
              <a:t>Reduction in Operation Costs</a:t>
            </a:r>
          </a:p>
        </p:txBody>
      </p:sp>
      <p:pic>
        <p:nvPicPr>
          <p:cNvPr id="1983" name="image132.png" descr="Screen Shot 2014-02-06 at 2.18.18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3266" y="2083346"/>
            <a:ext cx="7839260" cy="4356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2" name="Group 2002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1988" name="Group 1988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1984" name="Shape 198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85" name="Shape 198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86" name="Shape 198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87" name="Shape 198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992" name="Group 1992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1989" name="Shape 198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0" name="Shape 199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1" name="Shape 199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998" name="Group 1998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1993" name="Shape 199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4" name="Shape 199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5" name="Shape 199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6" name="Shape 199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997" name="Shape 199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01" name="Group 2001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1999" name="Shape 1999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00" name="Shape 2000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2018" name="Group 201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2003" name="Shape 2003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2004" name="Shape 200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5" name="Shape 200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6" name="Shape 2006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7" name="Shape 200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8" name="Shape 200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9" name="Shape 2009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0" name="Shape 2010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1" name="Shape 201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2" name="Shape 201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4" name="Shape 201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5" name="Shape 201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6" name="Shape 2016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7" name="Shape 2017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nodeType="afterEffect" presetClass="entr" presetSubtype="16" presetID="23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2" grpId="2"/>
      <p:bldP build="whole" bldLvl="1" animBg="1" rev="0" advAuto="0" spid="1972" grpId="1"/>
      <p:bldP build="whole" bldLvl="1" animBg="1" rev="0" advAuto="0" spid="1974" grpId="3"/>
      <p:bldP build="whole" bldLvl="1" animBg="1" rev="0" advAuto="0" spid="1980" grpId="5"/>
      <p:bldP build="whole" bldLvl="1" animBg="1" rev="0" advAuto="0" spid="1973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/>
          <p:nvPr/>
        </p:nvSpPr>
        <p:spPr>
          <a:xfrm>
            <a:off x="1268759" y="1064354"/>
            <a:ext cx="3706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From Zero to Factory</a:t>
            </a:r>
          </a:p>
        </p:txBody>
      </p:sp>
      <p:sp>
        <p:nvSpPr>
          <p:cNvPr id="2023" name="Shape 20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2024" name="Shape 2024"/>
          <p:cNvSpPr/>
          <p:nvPr/>
        </p:nvSpPr>
        <p:spPr>
          <a:xfrm>
            <a:off x="1268759" y="226154"/>
            <a:ext cx="755878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Warner Music Group</a:t>
            </a:r>
          </a:p>
        </p:txBody>
      </p:sp>
      <p:grpSp>
        <p:nvGrpSpPr>
          <p:cNvPr id="2027" name="Group 2027"/>
          <p:cNvGrpSpPr/>
          <p:nvPr/>
        </p:nvGrpSpPr>
        <p:grpSpPr>
          <a:xfrm>
            <a:off x="4045956" y="2748722"/>
            <a:ext cx="15042718" cy="4784886"/>
            <a:chOff x="0" y="0"/>
            <a:chExt cx="15042717" cy="4784885"/>
          </a:xfrm>
        </p:grpSpPr>
        <p:pic>
          <p:nvPicPr>
            <p:cNvPr id="2025" name="image133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9861"/>
              <a:ext cx="8488927" cy="4775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6" name="image13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40424" y="0"/>
              <a:ext cx="9302294" cy="4784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8" name="Shape 2028"/>
          <p:cNvSpPr/>
          <p:nvPr/>
        </p:nvSpPr>
        <p:spPr>
          <a:xfrm>
            <a:off x="620527" y="7762378"/>
            <a:ext cx="21529941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lnSpc>
                <a:spcPct val="90000"/>
              </a:lnSpc>
              <a:defRPr spc="0" sz="8400"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/>
            </a:pPr>
            <a:r>
              <a:rPr sz="8400"/>
              <a:t>Fail, Learn, Adapt, Repeat.</a:t>
            </a:r>
          </a:p>
        </p:txBody>
      </p:sp>
      <p:pic>
        <p:nvPicPr>
          <p:cNvPr id="2029" name="image13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74439" y="2184244"/>
            <a:ext cx="3867196" cy="2118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0" name="image136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58011" y="4885225"/>
            <a:ext cx="3900051" cy="2136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1" name="image13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956009" y="7591355"/>
            <a:ext cx="3904055" cy="214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2" name="image13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56915" y="10309303"/>
            <a:ext cx="3902244" cy="2127945"/>
          </a:xfrm>
          <a:prstGeom prst="rect">
            <a:avLst/>
          </a:prstGeom>
          <a:ln w="12700">
            <a:miter lim="400000"/>
          </a:ln>
        </p:spPr>
      </p:pic>
      <p:sp>
        <p:nvSpPr>
          <p:cNvPr id="2033" name="Shape 2033"/>
          <p:cNvSpPr/>
          <p:nvPr/>
        </p:nvSpPr>
        <p:spPr>
          <a:xfrm>
            <a:off x="-1" y="9636333"/>
            <a:ext cx="21529941" cy="2437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 defTabSz="914400">
              <a:lnSpc>
                <a:spcPct val="90000"/>
              </a:lnSpc>
              <a:defRPr spc="0" sz="1800"/>
            </a:pPr>
            <a:r>
              <a:rPr sz="8400">
                <a:solidFill>
                  <a:srgbClr val="800000"/>
                </a:solidFill>
                <a:latin typeface="Lato Italic"/>
                <a:ea typeface="Lato Italic"/>
                <a:cs typeface="Lato Italic"/>
                <a:sym typeface="Lato Italic"/>
              </a:rPr>
              <a:t>6 Months to 6 Weeks</a:t>
            </a:r>
            <a:endParaRPr sz="8400">
              <a:latin typeface="+mj-lt"/>
              <a:ea typeface="+mj-ea"/>
              <a:cs typeface="+mj-cs"/>
              <a:sym typeface="Lato Regular"/>
            </a:endParaRPr>
          </a:p>
          <a:p>
            <a:pPr lvl="0" algn="ctr" defTabSz="914400">
              <a:lnSpc>
                <a:spcPct val="90000"/>
              </a:lnSpc>
              <a:defRPr spc="0" sz="1800"/>
            </a:pPr>
            <a:r>
              <a:rPr sz="8400">
                <a:solidFill>
                  <a:srgbClr val="800000"/>
                </a:solidFill>
                <a:latin typeface="Lato Italic"/>
                <a:ea typeface="Lato Italic"/>
                <a:cs typeface="Lato Italic"/>
                <a:sym typeface="Lato Italic"/>
              </a:rPr>
              <a:t>$1.1M Saving per App</a:t>
            </a:r>
          </a:p>
        </p:txBody>
      </p:sp>
      <p:grpSp>
        <p:nvGrpSpPr>
          <p:cNvPr id="2052" name="Group 2052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2038" name="Group 2038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2034" name="Shape 203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35" name="Shape 2035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36" name="Shape 2036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37" name="Shape 2037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42" name="Group 2042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2039" name="Shape 203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0" name="Shape 204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1" name="Shape 204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48" name="Group 2048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2043" name="Shape 204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4" name="Shape 204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5" name="Shape 204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6" name="Shape 204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47" name="Shape 204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51" name="Group 2051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2049" name="Shape 2049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50" name="Shape 2050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2068" name="Group 206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2053" name="Shape 2053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2054" name="Shape 2054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5" name="Shape 2055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6" name="Shape 2056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7" name="Shape 2057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8" name="Shape 2058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9" name="Shape 2059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0" name="Shape 2060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1" name="Shape 2061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2" name="Shape 2062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3" name="Shape 2063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4" name="Shape 2064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5" name="Shape 2065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6" name="Shape 2066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7" name="Shape 2067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nodeType="afterEffect" presetClass="entr" presetSubtype="0" presetID="10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nodeType="after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nodeType="after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nodeType="after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0" grpId="3"/>
      <p:bldP build="whole" bldLvl="1" animBg="1" rev="0" advAuto="0" spid="2032" grpId="5"/>
      <p:bldP build="whole" bldLvl="1" animBg="1" rev="0" advAuto="0" spid="2028" grpId="1"/>
      <p:bldP build="whole" bldLvl="1" animBg="1" rev="0" advAuto="0" spid="2029" grpId="2"/>
      <p:bldP build="whole" bldLvl="1" animBg="1" rev="0" advAuto="0" spid="2031" grpId="4"/>
      <p:bldP build="whole" bldLvl="1" animBg="1" rev="0" advAuto="0" spid="2033" grpId="6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/>
          <p:nvPr/>
        </p:nvSpPr>
        <p:spPr>
          <a:xfrm>
            <a:off x="76992" y="1931328"/>
            <a:ext cx="24230015" cy="10986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pc="209"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1" name="Shape 20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2072" name="Shape 2072"/>
          <p:cNvSpPr/>
          <p:nvPr/>
        </p:nvSpPr>
        <p:spPr>
          <a:xfrm>
            <a:off x="1246384" y="480154"/>
            <a:ext cx="924128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Bank of New York Mellon</a:t>
            </a:r>
          </a:p>
        </p:txBody>
      </p:sp>
      <p:sp>
        <p:nvSpPr>
          <p:cNvPr id="2073" name="Shape 2073"/>
          <p:cNvSpPr/>
          <p:nvPr/>
        </p:nvSpPr>
        <p:spPr>
          <a:xfrm>
            <a:off x="99054" y="12222850"/>
            <a:ext cx="82547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defRPr spc="0" sz="3000">
                <a:solidFill>
                  <a:srgbClr val="53585F"/>
                </a:solidFill>
                <a:latin typeface="+mj-lt"/>
                <a:ea typeface="+mj-ea"/>
                <a:cs typeface="+mj-cs"/>
                <a:sym typeface="Lato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85F"/>
                </a:solidFill>
              </a:rPr>
              <a:t>https://www.youtube.com/watch?v=eJ1j6qezthY</a:t>
            </a:r>
          </a:p>
        </p:txBody>
      </p:sp>
      <p:pic>
        <p:nvPicPr>
          <p:cNvPr id="20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0641" y="4372279"/>
            <a:ext cx="7862718" cy="425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465" y="6045341"/>
            <a:ext cx="7010275" cy="2819401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207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0171" y="2073350"/>
            <a:ext cx="20403659" cy="2514601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207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66260" y="6050868"/>
            <a:ext cx="7010274" cy="2286001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207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13773" y="8788466"/>
            <a:ext cx="7556454" cy="3886201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grpSp>
        <p:nvGrpSpPr>
          <p:cNvPr id="2097" name="Group 209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2083" name="Group 208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2079" name="Shape 207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0" name="Shape 208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1" name="Shape 208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2" name="Shape 208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87" name="Group 208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2084" name="Shape 208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5" name="Shape 208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6" name="Shape 208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93" name="Group 209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2088" name="Shape 208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89" name="Shape 208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90" name="Shape 209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91" name="Shape 209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92" name="Shape 209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096" name="Group 209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2094" name="Shape 2094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095" name="Shape 2095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2113" name="Group 2113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2098" name="Shape 2098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sp>
          <p:nvSpPr>
            <p:cNvPr id="2099" name="Shape 2099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0" name="Shape 2100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1" name="Shape 2101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2" name="Shape 2102"/>
            <p:cNvSpPr/>
            <p:nvPr/>
          </p:nvSpPr>
          <p:spPr>
            <a:xfrm rot="2700000">
              <a:off x="118361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3" name="Shape 2103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4" name="Shape 2104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5" name="Shape 2105"/>
            <p:cNvSpPr/>
            <p:nvPr/>
          </p:nvSpPr>
          <p:spPr>
            <a:xfrm rot="13500000">
              <a:off x="522473" y="926585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6" name="Shape 2106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7" name="Shape 2107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8" name="Shape 2108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9" name="Shape 2109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0" name="Shape 2110"/>
            <p:cNvSpPr/>
            <p:nvPr/>
          </p:nvSpPr>
          <p:spPr>
            <a:xfrm rot="2700000">
              <a:off x="522473" y="118361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1" name="Shape 2111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2" name="Shape 2112"/>
            <p:cNvSpPr/>
            <p:nvPr/>
          </p:nvSpPr>
          <p:spPr>
            <a:xfrm rot="8100000">
              <a:off x="926585" y="522473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spd="med" advClick="1">
    <p:push dir="l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pasted-image.jpg"/>
          <p:cNvPicPr/>
          <p:nvPr/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1" cy="13716000"/>
          </a:xfrm>
          <a:prstGeom prst="rect">
            <a:avLst/>
          </a:prstGeom>
          <a:ln w="25400">
            <a:miter lim="400000"/>
          </a:ln>
        </p:spPr>
      </p:pic>
      <p:sp>
        <p:nvSpPr>
          <p:cNvPr id="2116" name="Shape 2116"/>
          <p:cNvSpPr/>
          <p:nvPr/>
        </p:nvSpPr>
        <p:spPr>
          <a:xfrm>
            <a:off x="8109628" y="5568172"/>
            <a:ext cx="467111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solidFill>
                  <a:srgbClr val="FFFFFF"/>
                </a:solidFill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504" sz="7200">
                <a:solidFill>
                  <a:srgbClr val="FFFFFF"/>
                </a:solidFill>
              </a:rPr>
              <a:t>Pivotal CF</a:t>
            </a:r>
          </a:p>
        </p:txBody>
      </p:sp>
      <p:grpSp>
        <p:nvGrpSpPr>
          <p:cNvPr id="2136" name="Group 2136"/>
          <p:cNvGrpSpPr/>
          <p:nvPr/>
        </p:nvGrpSpPr>
        <p:grpSpPr>
          <a:xfrm>
            <a:off x="2550243" y="3485183"/>
            <a:ext cx="5391514" cy="5391512"/>
            <a:chOff x="0" y="0"/>
            <a:chExt cx="5391513" cy="5391510"/>
          </a:xfrm>
        </p:grpSpPr>
        <p:grpSp>
          <p:nvGrpSpPr>
            <p:cNvPr id="2121" name="Group 2121"/>
            <p:cNvGrpSpPr/>
            <p:nvPr/>
          </p:nvGrpSpPr>
          <p:grpSpPr>
            <a:xfrm rot="18900000">
              <a:off x="395328" y="1745066"/>
              <a:ext cx="1908828" cy="1908821"/>
              <a:chOff x="0" y="0"/>
              <a:chExt cx="1908827" cy="1908819"/>
            </a:xfrm>
          </p:grpSpPr>
          <p:sp>
            <p:nvSpPr>
              <p:cNvPr id="2117" name="Shape 2117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18" name="Shape 2118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19" name="Shape 2119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0" name="Shape 2120"/>
              <p:cNvSpPr/>
              <p:nvPr/>
            </p:nvSpPr>
            <p:spPr>
              <a:xfrm rot="5400000">
                <a:off x="3" y="-4"/>
                <a:ext cx="1908821" cy="190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125" name="Group 2125"/>
            <p:cNvGrpSpPr/>
            <p:nvPr/>
          </p:nvGrpSpPr>
          <p:grpSpPr>
            <a:xfrm rot="13500000">
              <a:off x="1737629" y="3087365"/>
              <a:ext cx="1908820" cy="1908816"/>
              <a:chOff x="0" y="0"/>
              <a:chExt cx="1908819" cy="1908815"/>
            </a:xfrm>
          </p:grpSpPr>
          <p:sp>
            <p:nvSpPr>
              <p:cNvPr id="2122" name="Shape 2122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3" name="Shape 2123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4" name="Shape 2124"/>
              <p:cNvSpPr/>
              <p:nvPr/>
            </p:nvSpPr>
            <p:spPr>
              <a:xfrm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131" name="Group 2131"/>
            <p:cNvGrpSpPr/>
            <p:nvPr/>
          </p:nvGrpSpPr>
          <p:grpSpPr>
            <a:xfrm rot="2700000">
              <a:off x="1745068" y="395329"/>
              <a:ext cx="1908821" cy="1908817"/>
              <a:chOff x="0" y="0"/>
              <a:chExt cx="1908819" cy="1908816"/>
            </a:xfrm>
          </p:grpSpPr>
          <p:sp>
            <p:nvSpPr>
              <p:cNvPr id="2126" name="Shape 2126"/>
              <p:cNvSpPr/>
              <p:nvPr/>
            </p:nvSpPr>
            <p:spPr>
              <a:xfrm rot="21600000"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7" name="Shape 2127"/>
              <p:cNvSpPr/>
              <p:nvPr/>
            </p:nvSpPr>
            <p:spPr>
              <a:xfrm rot="21600000"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8" name="Shape 2128"/>
              <p:cNvSpPr/>
              <p:nvPr/>
            </p:nvSpPr>
            <p:spPr>
              <a:xfrm rot="21600000"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9" name="Shape 2129"/>
              <p:cNvSpPr/>
              <p:nvPr/>
            </p:nvSpPr>
            <p:spPr>
              <a:xfrm rot="21600000">
                <a:off x="0" y="-1"/>
                <a:ext cx="1908820" cy="1908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30" name="Shape 2130"/>
              <p:cNvSpPr/>
              <p:nvPr/>
            </p:nvSpPr>
            <p:spPr>
              <a:xfrm rot="21600000"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2134" name="Group 2134"/>
            <p:cNvGrpSpPr/>
            <p:nvPr/>
          </p:nvGrpSpPr>
          <p:grpSpPr>
            <a:xfrm rot="8100000">
              <a:off x="3087365" y="1737626"/>
              <a:ext cx="1908821" cy="1908817"/>
              <a:chOff x="0" y="0"/>
              <a:chExt cx="1908819" cy="1908816"/>
            </a:xfrm>
          </p:grpSpPr>
          <p:sp>
            <p:nvSpPr>
              <p:cNvPr id="2132" name="Shape 2132"/>
              <p:cNvSpPr/>
              <p:nvPr/>
            </p:nvSpPr>
            <p:spPr>
              <a:xfrm rot="21600000"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33" name="Shape 2133"/>
              <p:cNvSpPr/>
              <p:nvPr/>
            </p:nvSpPr>
            <p:spPr>
              <a:xfrm rot="21600000">
                <a:off x="0" y="0"/>
                <a:ext cx="1908820" cy="190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135" name="Shape 2135"/>
            <p:cNvSpPr/>
            <p:nvPr/>
          </p:nvSpPr>
          <p:spPr>
            <a:xfrm>
              <a:off x="1634498" y="1708875"/>
              <a:ext cx="2129972" cy="198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15000">
                  <a:solidFill>
                    <a:srgbClr val="FFFFFF"/>
                  </a:solidFill>
                </a:defRPr>
              </a:lvl1pPr>
            </a:lstStyle>
            <a:p>
              <a:pPr lvl="0">
                <a:defRPr spc="0" sz="1800">
                  <a:solidFill>
                    <a:srgbClr val="000000"/>
                  </a:solidFill>
                </a:defRPr>
              </a:pPr>
              <a:r>
                <a:rPr spc="0" sz="15000">
                  <a:solidFill>
                    <a:srgbClr val="FFFFFF"/>
                  </a:solidFill>
                </a:rPr>
                <a:t></a:t>
              </a:r>
            </a:p>
          </p:txBody>
        </p:sp>
      </p:grpSp>
      <p:sp>
        <p:nvSpPr>
          <p:cNvPr id="2137" name="Shape 2137"/>
          <p:cNvSpPr/>
          <p:nvPr/>
        </p:nvSpPr>
        <p:spPr>
          <a:xfrm>
            <a:off x="8123563" y="6851726"/>
            <a:ext cx="15550438" cy="1"/>
          </a:xfrm>
          <a:prstGeom prst="line">
            <a:avLst/>
          </a:prstGeom>
          <a:ln w="12700">
            <a:solidFill>
              <a:srgbClr val="FFFFFF">
                <a:alpha val="75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2138" name="Shape 2138"/>
          <p:cNvSpPr/>
          <p:nvPr/>
        </p:nvSpPr>
        <p:spPr>
          <a:xfrm>
            <a:off x="8150863" y="7043079"/>
            <a:ext cx="584135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0" sz="2800">
                <a:solidFill>
                  <a:srgbClr val="FFFFFF"/>
                </a:solidFill>
              </a:rPr>
              <a:t>A NEW PLATFORM FOR A NEW ERA</a:t>
            </a:r>
          </a:p>
        </p:txBody>
      </p:sp>
    </p:spTree>
  </p:cSld>
  <p:clrMapOvr>
    <a:masterClrMapping/>
  </p:clrMapOvr>
  <p:transition spd="med" advClick="1">
    <p:push dir="l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1"/>
          <p:cNvGrpSpPr/>
          <p:nvPr/>
        </p:nvGrpSpPr>
        <p:grpSpPr>
          <a:xfrm rot="18900000">
            <a:off x="2891192" y="8183777"/>
            <a:ext cx="1908829" cy="1908820"/>
            <a:chOff x="0" y="0"/>
            <a:chExt cx="1908827" cy="1908819"/>
          </a:xfrm>
        </p:grpSpPr>
        <p:sp>
          <p:nvSpPr>
            <p:cNvPr id="257" name="Shape 257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 rot="5400000">
              <a:off x="3" y="-4"/>
              <a:ext cx="1908821" cy="190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65" name="Group 265"/>
          <p:cNvGrpSpPr/>
          <p:nvPr/>
        </p:nvGrpSpPr>
        <p:grpSpPr>
          <a:xfrm rot="13500000">
            <a:off x="4233493" y="9526075"/>
            <a:ext cx="1908821" cy="1908817"/>
            <a:chOff x="0" y="0"/>
            <a:chExt cx="1908819" cy="1908815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71" name="Group 271"/>
          <p:cNvGrpSpPr/>
          <p:nvPr/>
        </p:nvGrpSpPr>
        <p:grpSpPr>
          <a:xfrm rot="2700000">
            <a:off x="4240933" y="6834040"/>
            <a:ext cx="1908821" cy="1908817"/>
            <a:chOff x="0" y="0"/>
            <a:chExt cx="1908819" cy="1908816"/>
          </a:xfrm>
        </p:grpSpPr>
        <p:sp>
          <p:nvSpPr>
            <p:cNvPr id="266" name="Shape 266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 rot="21600000">
              <a:off x="0" y="-1"/>
              <a:ext cx="1908820" cy="190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74" name="Group 274"/>
          <p:cNvGrpSpPr/>
          <p:nvPr/>
        </p:nvGrpSpPr>
        <p:grpSpPr>
          <a:xfrm rot="8100000">
            <a:off x="5583229" y="8176337"/>
            <a:ext cx="1908821" cy="1908817"/>
            <a:chOff x="0" y="0"/>
            <a:chExt cx="1908819" cy="1908816"/>
          </a:xfrm>
        </p:grpSpPr>
        <p:sp>
          <p:nvSpPr>
            <p:cNvPr id="272" name="Shape 272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 rot="21600000">
              <a:off x="0" y="0"/>
              <a:ext cx="1908820" cy="190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75" name="Shape 275"/>
          <p:cNvSpPr/>
          <p:nvPr/>
        </p:nvSpPr>
        <p:spPr>
          <a:xfrm>
            <a:off x="8055249" y="8521700"/>
            <a:ext cx="14835582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504" sz="72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504" sz="7200"/>
              <a:t>Evolution of Cloud Architectures</a:t>
            </a:r>
          </a:p>
        </p:txBody>
      </p:sp>
      <p:sp>
        <p:nvSpPr>
          <p:cNvPr id="276" name="Shape 276"/>
          <p:cNvSpPr/>
          <p:nvPr/>
        </p:nvSpPr>
        <p:spPr>
          <a:xfrm>
            <a:off x="7962900" y="9740900"/>
            <a:ext cx="16457991" cy="0"/>
          </a:xfrm>
          <a:prstGeom prst="line">
            <a:avLst/>
          </a:prstGeom>
          <a:ln w="12700">
            <a:solidFill>
              <a:srgbClr val="A6AAA9">
                <a:alpha val="7500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100000"/>
              </a:lnSpc>
              <a:defRPr spc="504" sz="7200">
                <a:latin typeface="+mn-lt"/>
                <a:ea typeface="+mn-ea"/>
                <a:cs typeface="+mn-cs"/>
                <a:sym typeface="Lato Light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4130362" y="8147586"/>
            <a:ext cx="2129973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15000"/>
            </a:lvl1pPr>
          </a:lstStyle>
          <a:p>
            <a:pPr lvl="0">
              <a:defRPr spc="0" sz="1800"/>
            </a:pPr>
            <a:r>
              <a:rPr spc="0" sz="15000"/>
              <a:t>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>
        <p14:warp dir="in"/>
      </p:transition>
    </mc:Choice>
    <mc:Fallback>
      <p:transition xmlns:p14="http://schemas.microsoft.com/office/powerpoint/2010/main"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1268759" y="1064354"/>
            <a:ext cx="53729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The “It Just Works” Experience</a:t>
            </a:r>
          </a:p>
        </p:txBody>
      </p:sp>
      <p:sp>
        <p:nvSpPr>
          <p:cNvPr id="280" name="Shape 2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281" name="Shape 281"/>
          <p:cNvSpPr/>
          <p:nvPr/>
        </p:nvSpPr>
        <p:spPr>
          <a:xfrm>
            <a:off x="1268759" y="226154"/>
            <a:ext cx="681317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The Power of PaaS</a:t>
            </a:r>
          </a:p>
        </p:txBody>
      </p:sp>
      <p:sp>
        <p:nvSpPr>
          <p:cNvPr id="282" name="Shape 282"/>
          <p:cNvSpPr/>
          <p:nvPr/>
        </p:nvSpPr>
        <p:spPr>
          <a:xfrm flipH="1">
            <a:off x="1397147" y="3550021"/>
            <a:ext cx="21970847" cy="7450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30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lvl="0" algn="ctr" defTabSz="914400">
              <a:lnSpc>
                <a:spcPct val="100000"/>
              </a:lnSpc>
              <a:defRPr spc="0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3" name="Shape 283"/>
          <p:cNvSpPr/>
          <p:nvPr/>
        </p:nvSpPr>
        <p:spPr>
          <a:xfrm flipH="1" flipV="1">
            <a:off x="1348679" y="6654802"/>
            <a:ext cx="6295" cy="4370894"/>
          </a:xfrm>
          <a:prstGeom prst="line">
            <a:avLst/>
          </a:prstGeom>
          <a:ln w="101600">
            <a:solidFill>
              <a:srgbClr val="2C95DD"/>
            </a:solidFill>
            <a:prstDash val="dash"/>
            <a:round/>
            <a:tailEnd type="triangle"/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165099" y="5720387"/>
            <a:ext cx="2435836" cy="915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205" tIns="51205" rIns="51205" bIns="51205">
            <a:spAutoFit/>
          </a:bodyPr>
          <a:lstStyle>
            <a:lvl1pPr algn="ctr" defTabSz="1024127">
              <a:lnSpc>
                <a:spcPct val="100000"/>
              </a:lnSpc>
              <a:defRPr spc="0"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600"/>
              <a:t>Agility and Cost Savings</a:t>
            </a:r>
          </a:p>
        </p:txBody>
      </p:sp>
      <p:sp>
        <p:nvSpPr>
          <p:cNvPr id="285" name="Shape 285"/>
          <p:cNvSpPr/>
          <p:nvPr/>
        </p:nvSpPr>
        <p:spPr>
          <a:xfrm>
            <a:off x="1348693" y="10972238"/>
            <a:ext cx="22617465" cy="1"/>
          </a:xfrm>
          <a:prstGeom prst="line">
            <a:avLst/>
          </a:prstGeom>
          <a:ln w="101600">
            <a:solidFill>
              <a:srgbClr val="2C95DD"/>
            </a:solidFill>
            <a:prstDash val="dash"/>
            <a:round/>
            <a:tailEnd type="triangle"/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19710393" y="11146266"/>
            <a:ext cx="4267207" cy="508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205" tIns="51205" rIns="51205" bIns="51205">
            <a:spAutoFit/>
          </a:bodyPr>
          <a:lstStyle>
            <a:lvl1pPr algn="ctr" defTabSz="1024127">
              <a:lnSpc>
                <a:spcPct val="100000"/>
              </a:lnSpc>
              <a:defRPr spc="0"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600"/>
              <a:t>Cloud Enablement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2566748" y="3375333"/>
            <a:ext cx="5661377" cy="7290792"/>
            <a:chOff x="0" y="0"/>
            <a:chExt cx="5661376" cy="7290791"/>
          </a:xfrm>
        </p:grpSpPr>
        <p:sp>
          <p:nvSpPr>
            <p:cNvPr id="287" name="Shape 287"/>
            <p:cNvSpPr/>
            <p:nvPr/>
          </p:nvSpPr>
          <p:spPr>
            <a:xfrm>
              <a:off x="0" y="0"/>
              <a:ext cx="5661377" cy="922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b="1" sz="4800">
                  <a:solidFill>
                    <a:srgbClr val="022828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b="1" sz="4200">
                  <a:solidFill>
                    <a:srgbClr val="022828"/>
                  </a:solidFill>
                  <a:latin typeface="Arial"/>
                  <a:ea typeface="Arial"/>
                  <a:cs typeface="Arial"/>
                  <a:sym typeface="Arial"/>
                </a:rPr>
                <a:t>Traditional IT</a:t>
              </a:r>
            </a:p>
          </p:txBody>
        </p:sp>
        <p:grpSp>
          <p:nvGrpSpPr>
            <p:cNvPr id="315" name="Group 315"/>
            <p:cNvGrpSpPr/>
            <p:nvPr/>
          </p:nvGrpSpPr>
          <p:grpSpPr>
            <a:xfrm>
              <a:off x="1090122" y="1077165"/>
              <a:ext cx="4063592" cy="6213627"/>
              <a:chOff x="0" y="0"/>
              <a:chExt cx="4063591" cy="6213626"/>
            </a:xfrm>
          </p:grpSpPr>
          <p:grpSp>
            <p:nvGrpSpPr>
              <p:cNvPr id="290" name="Group 290"/>
              <p:cNvGrpSpPr/>
              <p:nvPr/>
            </p:nvGrpSpPr>
            <p:grpSpPr>
              <a:xfrm>
                <a:off x="0" y="4800601"/>
                <a:ext cx="4063592" cy="727227"/>
                <a:chOff x="0" y="0"/>
                <a:chExt cx="4063591" cy="727225"/>
              </a:xfrm>
            </p:grpSpPr>
            <p:sp>
              <p:nvSpPr>
                <p:cNvPr id="288" name="Shape 288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9" name="Shape 289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Storage</a:t>
                  </a:r>
                </a:p>
              </p:txBody>
            </p:sp>
          </p:grpSp>
          <p:grpSp>
            <p:nvGrpSpPr>
              <p:cNvPr id="293" name="Group 293"/>
              <p:cNvGrpSpPr/>
              <p:nvPr/>
            </p:nvGrpSpPr>
            <p:grpSpPr>
              <a:xfrm>
                <a:off x="0" y="4114800"/>
                <a:ext cx="4063592" cy="727226"/>
                <a:chOff x="0" y="0"/>
                <a:chExt cx="4063591" cy="727225"/>
              </a:xfrm>
            </p:grpSpPr>
            <p:sp>
              <p:nvSpPr>
                <p:cNvPr id="291" name="Shape 291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92" name="Shape 292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Servers</a:t>
                  </a:r>
                </a:p>
              </p:txBody>
            </p:sp>
          </p:grpSp>
          <p:grpSp>
            <p:nvGrpSpPr>
              <p:cNvPr id="296" name="Group 296"/>
              <p:cNvGrpSpPr/>
              <p:nvPr/>
            </p:nvGrpSpPr>
            <p:grpSpPr>
              <a:xfrm>
                <a:off x="0" y="5486400"/>
                <a:ext cx="4063592" cy="727226"/>
                <a:chOff x="0" y="0"/>
                <a:chExt cx="4063591" cy="727225"/>
              </a:xfrm>
            </p:grpSpPr>
            <p:sp>
              <p:nvSpPr>
                <p:cNvPr id="294" name="Shape 294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95" name="Shape 295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Networking</a:t>
                  </a:r>
                </a:p>
              </p:txBody>
            </p:sp>
          </p:grpSp>
          <p:grpSp>
            <p:nvGrpSpPr>
              <p:cNvPr id="299" name="Group 299"/>
              <p:cNvGrpSpPr/>
              <p:nvPr/>
            </p:nvGrpSpPr>
            <p:grpSpPr>
              <a:xfrm>
                <a:off x="0" y="2743199"/>
                <a:ext cx="4063592" cy="727227"/>
                <a:chOff x="0" y="0"/>
                <a:chExt cx="4063591" cy="727225"/>
              </a:xfrm>
            </p:grpSpPr>
            <p:sp>
              <p:nvSpPr>
                <p:cNvPr id="297" name="Shape 297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98" name="Shape 298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O/S</a:t>
                  </a:r>
                </a:p>
              </p:txBody>
            </p:sp>
          </p:grpSp>
          <p:grpSp>
            <p:nvGrpSpPr>
              <p:cNvPr id="302" name="Group 302"/>
              <p:cNvGrpSpPr/>
              <p:nvPr/>
            </p:nvGrpSpPr>
            <p:grpSpPr>
              <a:xfrm>
                <a:off x="0" y="2057400"/>
                <a:ext cx="4063592" cy="727226"/>
                <a:chOff x="0" y="0"/>
                <a:chExt cx="4063591" cy="727225"/>
              </a:xfrm>
            </p:grpSpPr>
            <p:sp>
              <p:nvSpPr>
                <p:cNvPr id="300" name="Shape 300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01" name="Shape 301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Middleware</a:t>
                  </a:r>
                </a:p>
              </p:txBody>
            </p:sp>
          </p:grpSp>
          <p:grpSp>
            <p:nvGrpSpPr>
              <p:cNvPr id="305" name="Group 305"/>
              <p:cNvGrpSpPr/>
              <p:nvPr/>
            </p:nvGrpSpPr>
            <p:grpSpPr>
              <a:xfrm>
                <a:off x="0" y="3429000"/>
                <a:ext cx="4063592" cy="727227"/>
                <a:chOff x="0" y="0"/>
                <a:chExt cx="4063591" cy="727225"/>
              </a:xfrm>
            </p:grpSpPr>
            <p:sp>
              <p:nvSpPr>
                <p:cNvPr id="303" name="Shape 303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Virtualization</a:t>
                  </a:r>
                </a:p>
              </p:txBody>
            </p:sp>
          </p:grpSp>
          <p:grpSp>
            <p:nvGrpSpPr>
              <p:cNvPr id="308" name="Group 308"/>
              <p:cNvGrpSpPr/>
              <p:nvPr/>
            </p:nvGrpSpPr>
            <p:grpSpPr>
              <a:xfrm>
                <a:off x="0" y="685799"/>
                <a:ext cx="4063592" cy="727227"/>
                <a:chOff x="0" y="0"/>
                <a:chExt cx="4063591" cy="727225"/>
              </a:xfrm>
            </p:grpSpPr>
            <p:sp>
              <p:nvSpPr>
                <p:cNvPr id="306" name="Shape 306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07" name="Shape 307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311" name="Group 311"/>
              <p:cNvGrpSpPr/>
              <p:nvPr/>
            </p:nvGrpSpPr>
            <p:grpSpPr>
              <a:xfrm>
                <a:off x="0" y="0"/>
                <a:ext cx="4063592" cy="727226"/>
                <a:chOff x="0" y="0"/>
                <a:chExt cx="4063591" cy="727225"/>
              </a:xfrm>
            </p:grpSpPr>
            <p:sp>
              <p:nvSpPr>
                <p:cNvPr id="309" name="Shape 309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10" name="Shape 310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Applications</a:t>
                  </a:r>
                </a:p>
              </p:txBody>
            </p:sp>
          </p:grpSp>
          <p:grpSp>
            <p:nvGrpSpPr>
              <p:cNvPr id="314" name="Group 314"/>
              <p:cNvGrpSpPr/>
              <p:nvPr/>
            </p:nvGrpSpPr>
            <p:grpSpPr>
              <a:xfrm>
                <a:off x="0" y="1371600"/>
                <a:ext cx="4063592" cy="727227"/>
                <a:chOff x="0" y="0"/>
                <a:chExt cx="4063591" cy="727225"/>
              </a:xfrm>
            </p:grpSpPr>
            <p:sp>
              <p:nvSpPr>
                <p:cNvPr id="312" name="Shape 312"/>
                <p:cNvSpPr/>
                <p:nvPr/>
              </p:nvSpPr>
              <p:spPr>
                <a:xfrm>
                  <a:off x="0" y="0"/>
                  <a:ext cx="4063592" cy="548640"/>
                </a:xfrm>
                <a:prstGeom prst="roundRect">
                  <a:avLst>
                    <a:gd name="adj" fmla="val 6250"/>
                  </a:avLst>
                </a:prstGeom>
                <a:solidFill>
                  <a:srgbClr val="000000"/>
                </a:solidFill>
                <a:ln w="25400" cap="flat">
                  <a:solidFill>
                    <a:srgbClr val="00665B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13" name="Shape 313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200">
                      <a:solidFill>
                        <a:srgbClr val="FFFFFF"/>
                      </a:solidFill>
                    </a:rPr>
                    <a:t>Runtime</a:t>
                  </a:r>
                </a:p>
              </p:txBody>
            </p:sp>
          </p:grpSp>
        </p:grpSp>
        <p:sp>
          <p:nvSpPr>
            <p:cNvPr id="316" name="Shape 316"/>
            <p:cNvSpPr/>
            <p:nvPr/>
          </p:nvSpPr>
          <p:spPr>
            <a:xfrm rot="16200000">
              <a:off x="-887990" y="3802836"/>
              <a:ext cx="2807306" cy="762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You Manage</a:t>
              </a:r>
            </a:p>
          </p:txBody>
        </p:sp>
        <p:sp>
          <p:nvSpPr>
            <p:cNvPr id="317" name="Shape 317"/>
            <p:cNvSpPr/>
            <p:nvPr/>
          </p:nvSpPr>
          <p:spPr>
            <a:xfrm flipV="1">
              <a:off x="929963" y="1089137"/>
              <a:ext cx="1" cy="5978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9104248" y="3375335"/>
            <a:ext cx="6045821" cy="7290800"/>
            <a:chOff x="0" y="0"/>
            <a:chExt cx="6045819" cy="7290799"/>
          </a:xfrm>
        </p:grpSpPr>
        <p:grpSp>
          <p:nvGrpSpPr>
            <p:cNvPr id="351" name="Group 351"/>
            <p:cNvGrpSpPr/>
            <p:nvPr/>
          </p:nvGrpSpPr>
          <p:grpSpPr>
            <a:xfrm>
              <a:off x="0" y="-1"/>
              <a:ext cx="6045820" cy="7290801"/>
              <a:chOff x="1236328" y="0"/>
              <a:chExt cx="6045819" cy="7290799"/>
            </a:xfrm>
          </p:grpSpPr>
          <p:grpSp>
            <p:nvGrpSpPr>
              <p:cNvPr id="321" name="Group 321"/>
              <p:cNvGrpSpPr/>
              <p:nvPr/>
            </p:nvGrpSpPr>
            <p:grpSpPr>
              <a:xfrm>
                <a:off x="2346837" y="3829433"/>
                <a:ext cx="4063590" cy="727227"/>
                <a:chOff x="0" y="0"/>
                <a:chExt cx="4063589" cy="727225"/>
              </a:xfrm>
            </p:grpSpPr>
            <p:sp>
              <p:nvSpPr>
                <p:cNvPr id="319" name="Shape 319"/>
                <p:cNvSpPr/>
                <p:nvPr/>
              </p:nvSpPr>
              <p:spPr>
                <a:xfrm>
                  <a:off x="0" y="0"/>
                  <a:ext cx="4063590" cy="548641"/>
                </a:xfrm>
                <a:prstGeom prst="roundRect">
                  <a:avLst>
                    <a:gd name="adj" fmla="val 6250"/>
                  </a:avLst>
                </a:prstGeom>
                <a:gradFill flip="none" rotWithShape="1">
                  <a:gsLst>
                    <a:gs pos="0">
                      <a:srgbClr val="F2F2F2"/>
                    </a:gs>
                    <a:gs pos="51000">
                      <a:srgbClr val="107CA3"/>
                    </a:gs>
                    <a:gs pos="100000">
                      <a:srgbClr val="045674"/>
                    </a:gs>
                  </a:gsLst>
                  <a:lin ang="16200000" scaled="0"/>
                </a:gradFill>
                <a:ln w="25400" cap="flat">
                  <a:solidFill>
                    <a:srgbClr val="00685D"/>
                  </a:solidFill>
                  <a:prstDash val="solid"/>
                  <a:bevel/>
                </a:ln>
                <a:effectLst>
                  <a:outerShdw sx="100000" sy="100000" kx="0" ky="0" algn="b" rotWithShape="0" blurRad="101600" dist="508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121919" tIns="121919" rIns="121919" bIns="121919" numCol="1" anchor="t">
                  <a:noAutofit/>
                </a:bodyPr>
                <a:lstStyle/>
                <a:p>
                  <a:pPr lvl="0" algn="ctr" defTabSz="914400">
                    <a:lnSpc>
                      <a:spcPct val="80000"/>
                    </a:lnSpc>
                    <a:defRPr spc="0" sz="48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20" name="Shape 320"/>
                <p:cNvSpPr/>
                <p:nvPr/>
              </p:nvSpPr>
              <p:spPr>
                <a:xfrm>
                  <a:off x="26781" y="26781"/>
                  <a:ext cx="4010028" cy="7004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80000"/>
                    </a:lnSpc>
                    <a:defRPr spc="0" sz="32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38100" dir="2700000">
                          <a:srgbClr val="000000">
                            <a:alpha val="43137"/>
                          </a:srgbClr>
                        </a:outerShdw>
                      </a:effectLst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  <a:effectLst/>
                    </a:defRPr>
                  </a:pPr>
                  <a:r>
                    <a:rPr sz="32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38100" dir="2700000">
                          <a:srgbClr val="000000">
                            <a:alpha val="43137"/>
                          </a:srgbClr>
                        </a:outerShdw>
                      </a:effectLst>
                    </a:rPr>
                    <a:t>O/S</a:t>
                  </a:r>
                </a:p>
              </p:txBody>
            </p:sp>
          </p:grpSp>
          <p:grpSp>
            <p:nvGrpSpPr>
              <p:cNvPr id="349" name="Group 349"/>
              <p:cNvGrpSpPr/>
              <p:nvPr/>
            </p:nvGrpSpPr>
            <p:grpSpPr>
              <a:xfrm>
                <a:off x="1236328" y="0"/>
                <a:ext cx="5661376" cy="7290799"/>
                <a:chOff x="1236328" y="0"/>
                <a:chExt cx="5661375" cy="7290798"/>
              </a:xfrm>
            </p:grpSpPr>
            <p:sp>
              <p:nvSpPr>
                <p:cNvPr id="322" name="Shape 322"/>
                <p:cNvSpPr/>
                <p:nvPr/>
              </p:nvSpPr>
              <p:spPr>
                <a:xfrm>
                  <a:off x="1236328" y="0"/>
                  <a:ext cx="5661376" cy="9223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1919" tIns="121919" rIns="121919" bIns="121919" numCol="1" anchor="t">
                  <a:spAutoFit/>
                </a:bodyPr>
                <a:lstStyle/>
                <a:p>
                  <a:pPr lvl="0" algn="ctr" defTabSz="914400">
                    <a:lnSpc>
                      <a:spcPct val="100000"/>
                    </a:lnSpc>
                    <a:defRPr spc="0" sz="1800"/>
                  </a:pPr>
                  <a:r>
                    <a:rPr b="1" sz="4800">
                      <a:solidFill>
                        <a:srgbClr val="022828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</a:t>
                  </a:r>
                  <a:r>
                    <a:rPr b="1" sz="4200">
                      <a:solidFill>
                        <a:srgbClr val="022828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IaaS</a:t>
                  </a:r>
                </a:p>
              </p:txBody>
            </p:sp>
            <p:grpSp>
              <p:nvGrpSpPr>
                <p:cNvPr id="347" name="Group 347"/>
                <p:cNvGrpSpPr/>
                <p:nvPr/>
              </p:nvGrpSpPr>
              <p:grpSpPr>
                <a:xfrm>
                  <a:off x="2326450" y="1077166"/>
                  <a:ext cx="4063593" cy="6213633"/>
                  <a:chOff x="0" y="0"/>
                  <a:chExt cx="4063592" cy="6213632"/>
                </a:xfrm>
              </p:grpSpPr>
              <p:grpSp>
                <p:nvGrpSpPr>
                  <p:cNvPr id="325" name="Group 325"/>
                  <p:cNvGrpSpPr/>
                  <p:nvPr/>
                </p:nvGrpSpPr>
                <p:grpSpPr>
                  <a:xfrm>
                    <a:off x="0" y="4800606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23" name="Shape 323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24" name="Shape 324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00685D"/>
                          </a:solidFill>
                        </a:rPr>
                        <a:t>Storage</a:t>
                      </a:r>
                    </a:p>
                  </p:txBody>
                </p:sp>
              </p:grpSp>
              <p:grpSp>
                <p:nvGrpSpPr>
                  <p:cNvPr id="328" name="Group 328"/>
                  <p:cNvGrpSpPr/>
                  <p:nvPr/>
                </p:nvGrpSpPr>
                <p:grpSpPr>
                  <a:xfrm>
                    <a:off x="0" y="4114803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26" name="Shape 326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27" name="Shape 327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00685D"/>
                          </a:solidFill>
                        </a:rPr>
                        <a:t>Servers</a:t>
                      </a:r>
                    </a:p>
                  </p:txBody>
                </p:sp>
              </p:grpSp>
              <p:grpSp>
                <p:nvGrpSpPr>
                  <p:cNvPr id="331" name="Group 331"/>
                  <p:cNvGrpSpPr/>
                  <p:nvPr/>
                </p:nvGrpSpPr>
                <p:grpSpPr>
                  <a:xfrm>
                    <a:off x="0" y="5486406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29" name="Shape 329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30" name="Shape 330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00685D"/>
                          </a:solidFill>
                        </a:rPr>
                        <a:t>Networking</a:t>
                      </a:r>
                    </a:p>
                  </p:txBody>
                </p:sp>
              </p:grpSp>
              <p:grpSp>
                <p:nvGrpSpPr>
                  <p:cNvPr id="334" name="Group 334"/>
                  <p:cNvGrpSpPr/>
                  <p:nvPr/>
                </p:nvGrpSpPr>
                <p:grpSpPr>
                  <a:xfrm>
                    <a:off x="0" y="2057401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32" name="Shape 332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33" name="Shape 333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Middleware</a:t>
                      </a:r>
                    </a:p>
                  </p:txBody>
                </p:sp>
              </p:grpSp>
              <p:grpSp>
                <p:nvGrpSpPr>
                  <p:cNvPr id="337" name="Group 337"/>
                  <p:cNvGrpSpPr/>
                  <p:nvPr/>
                </p:nvGrpSpPr>
                <p:grpSpPr>
                  <a:xfrm>
                    <a:off x="0" y="3429003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35" name="Shape 335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gradFill flip="none" rotWithShape="1">
                      <a:gsLst>
                        <a:gs pos="0">
                          <a:srgbClr val="AFD1CA"/>
                        </a:gs>
                        <a:gs pos="35000">
                          <a:srgbClr val="C7DED9"/>
                        </a:gs>
                        <a:gs pos="100000">
                          <a:srgbClr val="EAF3F1"/>
                        </a:gs>
                      </a:gsLst>
                      <a:lin ang="16200000" scaled="0"/>
                    </a:gra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36" name="Shape 336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00685D"/>
                          </a:solidFill>
                        </a:rPr>
                        <a:t>Virtualization</a:t>
                      </a:r>
                    </a:p>
                  </p:txBody>
                </p:sp>
              </p:grpSp>
              <p:grpSp>
                <p:nvGrpSpPr>
                  <p:cNvPr id="340" name="Group 340"/>
                  <p:cNvGrpSpPr/>
                  <p:nvPr/>
                </p:nvGrpSpPr>
                <p:grpSpPr>
                  <a:xfrm>
                    <a:off x="0" y="685799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38" name="Shape 338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39" name="Shape 339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p:txBody>
                </p:sp>
              </p:grpSp>
              <p:grpSp>
                <p:nvGrpSpPr>
                  <p:cNvPr id="343" name="Group 343"/>
                  <p:cNvGrpSpPr/>
                  <p:nvPr/>
                </p:nvGrpSpPr>
                <p:grpSpPr>
                  <a:xfrm>
                    <a:off x="0" y="0"/>
                    <a:ext cx="4063593" cy="727226"/>
                    <a:chOff x="0" y="0"/>
                    <a:chExt cx="4063592" cy="727225"/>
                  </a:xfrm>
                </p:grpSpPr>
                <p:sp>
                  <p:nvSpPr>
                    <p:cNvPr id="341" name="Shape 341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42" name="Shape 342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Applications</a:t>
                      </a:r>
                    </a:p>
                  </p:txBody>
                </p:sp>
              </p:grpSp>
              <p:grpSp>
                <p:nvGrpSpPr>
                  <p:cNvPr id="346" name="Group 346"/>
                  <p:cNvGrpSpPr/>
                  <p:nvPr/>
                </p:nvGrpSpPr>
                <p:grpSpPr>
                  <a:xfrm>
                    <a:off x="0" y="1371602"/>
                    <a:ext cx="4063593" cy="727227"/>
                    <a:chOff x="0" y="0"/>
                    <a:chExt cx="4063592" cy="727225"/>
                  </a:xfrm>
                </p:grpSpPr>
                <p:sp>
                  <p:nvSpPr>
                    <p:cNvPr id="344" name="Shape 344"/>
                    <p:cNvSpPr/>
                    <p:nvPr/>
                  </p:nvSpPr>
                  <p:spPr>
                    <a:xfrm>
                      <a:off x="0" y="0"/>
                      <a:ext cx="4063593" cy="548641"/>
                    </a:xfrm>
                    <a:prstGeom prst="roundRect">
                      <a:avLst>
                        <a:gd name="adj" fmla="val 6250"/>
                      </a:avLst>
                    </a:prstGeom>
                    <a:solidFill>
                      <a:srgbClr val="000000"/>
                    </a:solidFill>
                    <a:ln w="25400" cap="flat">
                      <a:solidFill>
                        <a:srgbClr val="00665B"/>
                      </a:solidFill>
                      <a:prstDash val="solid"/>
                      <a:bevel/>
                    </a:ln>
                    <a:effectLst>
                      <a:outerShdw sx="100000" sy="100000" kx="0" ky="0" algn="b" rotWithShape="0" blurRad="101600" dist="50800" dir="540000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wrap="square" lIns="121919" tIns="121919" rIns="121919" bIns="121919" numCol="1" anchor="t">
                      <a:noAutofit/>
                    </a:bodyPr>
                    <a:lstStyle/>
                    <a:p>
                      <a:pPr lvl="0" algn="ctr" defTabSz="914400">
                        <a:lnSpc>
                          <a:spcPct val="80000"/>
                        </a:lnSpc>
                        <a:defRPr spc="0" sz="4800">
                          <a:solidFill>
                            <a:srgbClr val="00685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p:txBody>
                </p:sp>
                <p:sp>
                  <p:nvSpPr>
                    <p:cNvPr id="345" name="Shape 345"/>
                    <p:cNvSpPr/>
                    <p:nvPr/>
                  </p:nvSpPr>
                  <p:spPr>
                    <a:xfrm>
                      <a:off x="26781" y="26781"/>
                      <a:ext cx="4010030" cy="70044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121919" tIns="121919" rIns="121919" bIns="121919" numCol="1" anchor="t">
                      <a:spAutoFit/>
                    </a:bodyPr>
                    <a:lstStyle>
                      <a:lvl1pPr algn="ctr" defTabSz="914400">
                        <a:lnSpc>
                          <a:spcPct val="80000"/>
                        </a:lnSpc>
                        <a:defRPr spc="0" sz="32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</a:lstStyle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Runtime</a:t>
                      </a:r>
                    </a:p>
                  </p:txBody>
                </p:sp>
              </p:grpSp>
            </p:grpSp>
            <p:sp>
              <p:nvSpPr>
                <p:cNvPr id="348" name="Shape 348"/>
                <p:cNvSpPr/>
                <p:nvPr/>
              </p:nvSpPr>
              <p:spPr>
                <a:xfrm rot="16200000">
                  <a:off x="323688" y="2120687"/>
                  <a:ext cx="2807306" cy="7622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100000"/>
                    </a:lnSpc>
                    <a:defRPr spc="0" sz="36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600">
                      <a:solidFill>
                        <a:srgbClr val="00685D"/>
                      </a:solidFill>
                    </a:rPr>
                    <a:t>You Manage</a:t>
                  </a:r>
                </a:p>
              </p:txBody>
            </p:sp>
          </p:grpSp>
          <p:sp>
            <p:nvSpPr>
              <p:cNvPr id="350" name="Shape 350"/>
              <p:cNvSpPr/>
              <p:nvPr/>
            </p:nvSpPr>
            <p:spPr>
              <a:xfrm rot="16200000">
                <a:off x="5387741" y="5130026"/>
                <a:ext cx="3026530" cy="7622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121919" tIns="121919" rIns="121919" bIns="121919" numCol="1" anchor="t">
                <a:spAutoFit/>
              </a:bodyPr>
              <a:lstStyle>
                <a:lvl1pPr algn="ctr" defTabSz="914400">
                  <a:lnSpc>
                    <a:spcPct val="100000"/>
                  </a:lnSpc>
                  <a:defRPr spc="0" sz="3600">
                    <a:solidFill>
                      <a:srgbClr val="00685D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600">
                    <a:solidFill>
                      <a:srgbClr val="00685D"/>
                    </a:solidFill>
                  </a:rPr>
                  <a:t>IaaS Provider</a:t>
                </a:r>
              </a:p>
            </p:txBody>
          </p:sp>
        </p:grpSp>
        <p:sp>
          <p:nvSpPr>
            <p:cNvPr id="352" name="Shape 352"/>
            <p:cNvSpPr/>
            <p:nvPr/>
          </p:nvSpPr>
          <p:spPr>
            <a:xfrm flipV="1">
              <a:off x="927676" y="1116314"/>
              <a:ext cx="1" cy="29658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 flipV="1">
              <a:off x="5331720" y="4144298"/>
              <a:ext cx="1" cy="29658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825500">
                <a:lnSpc>
                  <a:spcPct val="100000"/>
                </a:lnSpc>
                <a:defRPr spc="0"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91" name="Group 391"/>
          <p:cNvGrpSpPr/>
          <p:nvPr/>
        </p:nvGrpSpPr>
        <p:grpSpPr>
          <a:xfrm>
            <a:off x="15915706" y="3375335"/>
            <a:ext cx="6460448" cy="7290796"/>
            <a:chOff x="0" y="0"/>
            <a:chExt cx="6460447" cy="7290794"/>
          </a:xfrm>
        </p:grpSpPr>
        <p:sp>
          <p:nvSpPr>
            <p:cNvPr id="355" name="Shape 355"/>
            <p:cNvSpPr/>
            <p:nvPr/>
          </p:nvSpPr>
          <p:spPr>
            <a:xfrm rot="16200000">
              <a:off x="-306537" y="1018582"/>
              <a:ext cx="1908757" cy="1295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rPr>
                <a:t>You</a:t>
              </a:r>
              <a:endParaRPr sz="3600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00685D"/>
                  </a:solidFill>
                  <a:latin typeface="Arial"/>
                  <a:ea typeface="Arial"/>
                  <a:cs typeface="Arial"/>
                  <a:sym typeface="Arial"/>
                </a:rPr>
                <a:t>Manage</a:t>
              </a:r>
            </a:p>
          </p:txBody>
        </p:sp>
        <p:grpSp>
          <p:nvGrpSpPr>
            <p:cNvPr id="390" name="Group 390"/>
            <p:cNvGrpSpPr/>
            <p:nvPr/>
          </p:nvGrpSpPr>
          <p:grpSpPr>
            <a:xfrm>
              <a:off x="346749" y="-1"/>
              <a:ext cx="6113699" cy="7290796"/>
              <a:chOff x="0" y="0"/>
              <a:chExt cx="6113697" cy="7290794"/>
            </a:xfrm>
          </p:grpSpPr>
          <p:grpSp>
            <p:nvGrpSpPr>
              <p:cNvPr id="387" name="Group 387"/>
              <p:cNvGrpSpPr/>
              <p:nvPr/>
            </p:nvGrpSpPr>
            <p:grpSpPr>
              <a:xfrm>
                <a:off x="0" y="-1"/>
                <a:ext cx="6113698" cy="7290796"/>
                <a:chOff x="0" y="0"/>
                <a:chExt cx="6113697" cy="7290794"/>
              </a:xfrm>
            </p:grpSpPr>
            <p:grpSp>
              <p:nvGrpSpPr>
                <p:cNvPr id="358" name="Group 358"/>
                <p:cNvGrpSpPr/>
                <p:nvPr/>
              </p:nvGrpSpPr>
              <p:grpSpPr>
                <a:xfrm>
                  <a:off x="1047010" y="3829430"/>
                  <a:ext cx="4063591" cy="727227"/>
                  <a:chOff x="0" y="0"/>
                  <a:chExt cx="4063589" cy="727225"/>
                </a:xfrm>
              </p:grpSpPr>
              <p:sp>
                <p:nvSpPr>
                  <p:cNvPr id="356" name="Shape 356"/>
                  <p:cNvSpPr/>
                  <p:nvPr/>
                </p:nvSpPr>
                <p:spPr>
                  <a:xfrm>
                    <a:off x="0" y="0"/>
                    <a:ext cx="4063590" cy="548641"/>
                  </a:xfrm>
                  <a:prstGeom prst="roundRect">
                    <a:avLst>
                      <a:gd name="adj" fmla="val 6250"/>
                    </a:avLst>
                  </a:prstGeom>
                  <a:gradFill flip="none" rotWithShape="1">
                    <a:gsLst>
                      <a:gs pos="0">
                        <a:srgbClr val="AFD1CA"/>
                      </a:gs>
                      <a:gs pos="35000">
                        <a:srgbClr val="C7DED9"/>
                      </a:gs>
                      <a:gs pos="100000">
                        <a:srgbClr val="EAF3F1"/>
                      </a:gs>
                    </a:gsLst>
                    <a:lin ang="16200000" scaled="0"/>
                  </a:gradFill>
                  <a:ln w="25400" cap="flat">
                    <a:solidFill>
                      <a:srgbClr val="00665B"/>
                    </a:solidFill>
                    <a:prstDash val="solid"/>
                    <a:bevel/>
                  </a:ln>
                  <a:effectLst>
                    <a:outerShdw sx="100000" sy="100000" kx="0" ky="0" algn="b" rotWithShape="0" blurRad="101600" dist="50800" dir="540000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wrap="square" lIns="121919" tIns="121919" rIns="121919" bIns="121919" numCol="1" anchor="t">
                    <a:noAutofit/>
                  </a:bodyPr>
                  <a:lstStyle/>
                  <a:p>
                    <a:pPr lvl="0" algn="ctr" defTabSz="914400">
                      <a:lnSpc>
                        <a:spcPct val="80000"/>
                      </a:lnSpc>
                      <a:defRPr spc="0" sz="4800">
                        <a:solidFill>
                          <a:srgbClr val="00685D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357" name="Shape 357"/>
                  <p:cNvSpPr/>
                  <p:nvPr/>
                </p:nvSpPr>
                <p:spPr>
                  <a:xfrm>
                    <a:off x="26781" y="26781"/>
                    <a:ext cx="4010028" cy="7004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21919" tIns="121919" rIns="121919" bIns="121919" numCol="1" anchor="t">
                    <a:spAutoFit/>
                  </a:bodyPr>
                  <a:lstStyle>
                    <a:lvl1pPr algn="ctr" defTabSz="914400">
                      <a:lnSpc>
                        <a:spcPct val="80000"/>
                      </a:lnSpc>
                      <a:defRPr spc="0" sz="3200">
                        <a:solidFill>
                          <a:srgbClr val="00685D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sz="3200">
                        <a:solidFill>
                          <a:srgbClr val="00685D"/>
                        </a:solidFill>
                      </a:rPr>
                      <a:t>O/S</a:t>
                    </a:r>
                  </a:p>
                </p:txBody>
              </p:sp>
            </p:grpSp>
            <p:grpSp>
              <p:nvGrpSpPr>
                <p:cNvPr id="385" name="Group 385"/>
                <p:cNvGrpSpPr/>
                <p:nvPr/>
              </p:nvGrpSpPr>
              <p:grpSpPr>
                <a:xfrm>
                  <a:off x="0" y="0"/>
                  <a:ext cx="5661377" cy="7290795"/>
                  <a:chOff x="0" y="0"/>
                  <a:chExt cx="5661376" cy="7290794"/>
                </a:xfrm>
              </p:grpSpPr>
              <p:sp>
                <p:nvSpPr>
                  <p:cNvPr id="359" name="Shape 359"/>
                  <p:cNvSpPr/>
                  <p:nvPr/>
                </p:nvSpPr>
                <p:spPr>
                  <a:xfrm>
                    <a:off x="0" y="0"/>
                    <a:ext cx="5661377" cy="9223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121919" tIns="121919" rIns="121919" bIns="121919" numCol="1" anchor="t">
                    <a:spAutoFit/>
                  </a:bodyPr>
                  <a:lstStyle/>
                  <a:p>
                    <a:pPr lvl="0" algn="ctr" defTabSz="914400">
                      <a:lnSpc>
                        <a:spcPct val="100000"/>
                      </a:lnSpc>
                      <a:defRPr spc="0" sz="1800"/>
                    </a:pPr>
                    <a:r>
                      <a:rPr b="1" sz="4800">
                        <a:solidFill>
                          <a:srgbClr val="022828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  </a:t>
                    </a:r>
                    <a:r>
                      <a:rPr b="1" sz="4200">
                        <a:solidFill>
                          <a:srgbClr val="022828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PaaS</a:t>
                    </a:r>
                  </a:p>
                </p:txBody>
              </p:sp>
              <p:grpSp>
                <p:nvGrpSpPr>
                  <p:cNvPr id="384" name="Group 384"/>
                  <p:cNvGrpSpPr/>
                  <p:nvPr/>
                </p:nvGrpSpPr>
                <p:grpSpPr>
                  <a:xfrm>
                    <a:off x="1090122" y="1077165"/>
                    <a:ext cx="4063592" cy="6213630"/>
                    <a:chOff x="0" y="0"/>
                    <a:chExt cx="4063591" cy="6213628"/>
                  </a:xfrm>
                </p:grpSpPr>
                <p:grpSp>
                  <p:nvGrpSpPr>
                    <p:cNvPr id="362" name="Group 362"/>
                    <p:cNvGrpSpPr/>
                    <p:nvPr/>
                  </p:nvGrpSpPr>
                  <p:grpSpPr>
                    <a:xfrm>
                      <a:off x="0" y="4800602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60" name="Shape 360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61" name="Shape 361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Storage</a:t>
                        </a:r>
                      </a:p>
                    </p:txBody>
                  </p:sp>
                </p:grpSp>
                <p:grpSp>
                  <p:nvGrpSpPr>
                    <p:cNvPr id="365" name="Group 365"/>
                    <p:cNvGrpSpPr/>
                    <p:nvPr/>
                  </p:nvGrpSpPr>
                  <p:grpSpPr>
                    <a:xfrm>
                      <a:off x="0" y="41148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63" name="Shape 363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64" name="Shape 364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Servers</a:t>
                        </a:r>
                      </a:p>
                    </p:txBody>
                  </p:sp>
                </p:grpSp>
                <p:grpSp>
                  <p:nvGrpSpPr>
                    <p:cNvPr id="368" name="Group 368"/>
                    <p:cNvGrpSpPr/>
                    <p:nvPr/>
                  </p:nvGrpSpPr>
                  <p:grpSpPr>
                    <a:xfrm>
                      <a:off x="0" y="5486402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66" name="Shape 366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67" name="Shape 367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Networking</a:t>
                        </a:r>
                      </a:p>
                    </p:txBody>
                  </p:sp>
                </p:grpSp>
                <p:grpSp>
                  <p:nvGrpSpPr>
                    <p:cNvPr id="371" name="Group 371"/>
                    <p:cNvGrpSpPr/>
                    <p:nvPr/>
                  </p:nvGrpSpPr>
                  <p:grpSpPr>
                    <a:xfrm>
                      <a:off x="0" y="2057400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69" name="Shape 369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70" name="Shape 370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Middleware</a:t>
                        </a:r>
                      </a:p>
                    </p:txBody>
                  </p:sp>
                </p:grpSp>
                <p:grpSp>
                  <p:nvGrpSpPr>
                    <p:cNvPr id="374" name="Group 374"/>
                    <p:cNvGrpSpPr/>
                    <p:nvPr/>
                  </p:nvGrpSpPr>
                  <p:grpSpPr>
                    <a:xfrm>
                      <a:off x="0" y="34290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72" name="Shape 372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73" name="Shape 373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Virtualization</a:t>
                        </a:r>
                      </a:p>
                    </p:txBody>
                  </p:sp>
                </p:grpSp>
                <p:grpSp>
                  <p:nvGrpSpPr>
                    <p:cNvPr id="377" name="Group 377"/>
                    <p:cNvGrpSpPr/>
                    <p:nvPr/>
                  </p:nvGrpSpPr>
                  <p:grpSpPr>
                    <a:xfrm>
                      <a:off x="0" y="685799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75" name="Shape 375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solidFill>
                        <a:srgbClr val="000000"/>
                      </a:soli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76" name="Shape 376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FFFFFF"/>
                            </a:solidFill>
                          </a:rPr>
                          <a:t>Data</a:t>
                        </a:r>
                      </a:p>
                    </p:txBody>
                  </p:sp>
                </p:grpSp>
                <p:grpSp>
                  <p:nvGrpSpPr>
                    <p:cNvPr id="380" name="Group 380"/>
                    <p:cNvGrpSpPr/>
                    <p:nvPr/>
                  </p:nvGrpSpPr>
                  <p:grpSpPr>
                    <a:xfrm>
                      <a:off x="0" y="0"/>
                      <a:ext cx="4063592" cy="727226"/>
                      <a:chOff x="0" y="0"/>
                      <a:chExt cx="4063591" cy="727225"/>
                    </a:xfrm>
                  </p:grpSpPr>
                  <p:sp>
                    <p:nvSpPr>
                      <p:cNvPr id="378" name="Shape 378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solidFill>
                        <a:srgbClr val="000000"/>
                      </a:soli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79" name="Shape 379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FFFFFF"/>
                            </a:solidFill>
                          </a:rPr>
                          <a:t>Applications</a:t>
                        </a:r>
                      </a:p>
                    </p:txBody>
                  </p:sp>
                </p:grpSp>
                <p:grpSp>
                  <p:nvGrpSpPr>
                    <p:cNvPr id="383" name="Group 383"/>
                    <p:cNvGrpSpPr/>
                    <p:nvPr/>
                  </p:nvGrpSpPr>
                  <p:grpSpPr>
                    <a:xfrm>
                      <a:off x="0" y="1371601"/>
                      <a:ext cx="4063592" cy="727227"/>
                      <a:chOff x="0" y="0"/>
                      <a:chExt cx="4063591" cy="727225"/>
                    </a:xfrm>
                  </p:grpSpPr>
                  <p:sp>
                    <p:nvSpPr>
                      <p:cNvPr id="381" name="Shape 381"/>
                      <p:cNvSpPr/>
                      <p:nvPr/>
                    </p:nvSpPr>
                    <p:spPr>
                      <a:xfrm>
                        <a:off x="0" y="0"/>
                        <a:ext cx="4063592" cy="548641"/>
                      </a:xfrm>
                      <a:prstGeom prst="roundRect">
                        <a:avLst>
                          <a:gd name="adj" fmla="val 6250"/>
                        </a:avLst>
                      </a:prstGeom>
                      <a:gradFill flip="none" rotWithShape="1">
                        <a:gsLst>
                          <a:gs pos="0">
                            <a:srgbClr val="AFD1CA"/>
                          </a:gs>
                          <a:gs pos="35000">
                            <a:srgbClr val="C7DED9"/>
                          </a:gs>
                          <a:gs pos="100000">
                            <a:srgbClr val="EAF3F1"/>
                          </a:gs>
                        </a:gsLst>
                        <a:lin ang="16200000" scaled="0"/>
                      </a:gradFill>
                      <a:ln w="25400" cap="flat">
                        <a:solidFill>
                          <a:srgbClr val="00665B"/>
                        </a:solidFill>
                        <a:prstDash val="solid"/>
                        <a:bevel/>
                      </a:ln>
                      <a:effectLst>
                        <a:outerShdw sx="100000" sy="100000" kx="0" ky="0" algn="b" rotWithShape="0" blurRad="101600" dist="50800" dir="5400000">
                          <a:srgbClr val="000000">
                            <a:alpha val="38000"/>
                          </a:srgbClr>
                        </a:outerShdw>
                      </a:effectLst>
                    </p:spPr>
                    <p:txBody>
                      <a:bodyPr wrap="square" lIns="121919" tIns="121919" rIns="121919" bIns="121919" numCol="1" anchor="t">
                        <a:noAutofit/>
                      </a:bodyPr>
                      <a:lstStyle/>
                      <a:p>
                        <a:pPr lvl="0" algn="ctr" defTabSz="914400">
                          <a:lnSpc>
                            <a:spcPct val="80000"/>
                          </a:lnSpc>
                          <a:defRPr spc="0" sz="48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pPr>
                      </a:p>
                    </p:txBody>
                  </p:sp>
                  <p:sp>
                    <p:nvSpPr>
                      <p:cNvPr id="382" name="Shape 382"/>
                      <p:cNvSpPr/>
                      <p:nvPr/>
                    </p:nvSpPr>
                    <p:spPr>
                      <a:xfrm>
                        <a:off x="26781" y="26781"/>
                        <a:ext cx="4010028" cy="70044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121919" tIns="121919" rIns="121919" bIns="121919" numCol="1" anchor="t">
                        <a:spAutoFit/>
                      </a:bodyPr>
                      <a:lstStyle>
                        <a:lvl1pPr algn="ctr" defTabSz="914400">
                          <a:lnSpc>
                            <a:spcPct val="80000"/>
                          </a:lnSpc>
                          <a:defRPr spc="0" sz="3200">
                            <a:solidFill>
                              <a:srgbClr val="00685D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defRPr>
                        </a:lvl1pPr>
                      </a:lstStyle>
                      <a:p>
                        <a:pPr lvl="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200">
                            <a:solidFill>
                              <a:srgbClr val="00685D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</p:grpSp>
            </p:grpSp>
            <p:sp>
              <p:nvSpPr>
                <p:cNvPr id="386" name="Shape 386"/>
                <p:cNvSpPr/>
                <p:nvPr/>
              </p:nvSpPr>
              <p:spPr>
                <a:xfrm rot="16200000">
                  <a:off x="3698355" y="4412547"/>
                  <a:ext cx="4068401" cy="7622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121919" tIns="121919" rIns="121919" bIns="121919" numCol="1" anchor="t">
                  <a:spAutoFit/>
                </a:bodyPr>
                <a:lstStyle>
                  <a:lvl1pPr algn="ctr" defTabSz="914400">
                    <a:lnSpc>
                      <a:spcPct val="100000"/>
                    </a:lnSpc>
                    <a:defRPr spc="0" sz="3600">
                      <a:solidFill>
                        <a:srgbClr val="00685D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600">
                      <a:solidFill>
                        <a:srgbClr val="00685D"/>
                      </a:solidFill>
                    </a:rPr>
                    <a:t>Pivotal CF on IaaS</a:t>
                  </a:r>
                </a:p>
              </p:txBody>
            </p:sp>
          </p:grpSp>
          <p:sp>
            <p:nvSpPr>
              <p:cNvPr id="388" name="Shape 388"/>
              <p:cNvSpPr/>
              <p:nvPr/>
            </p:nvSpPr>
            <p:spPr>
              <a:xfrm flipV="1">
                <a:off x="968395" y="1070822"/>
                <a:ext cx="1" cy="12276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lnSpc>
                    <a:spcPct val="100000"/>
                  </a:lnSpc>
                  <a:defRPr spc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 flipV="1">
                <a:off x="5315255" y="2475191"/>
                <a:ext cx="1" cy="46219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825500">
                  <a:lnSpc>
                    <a:spcPct val="100000"/>
                  </a:lnSpc>
                  <a:defRPr spc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sp>
        <p:nvSpPr>
          <p:cNvPr id="392" name="Shape 392"/>
          <p:cNvSpPr/>
          <p:nvPr/>
        </p:nvSpPr>
        <p:spPr>
          <a:xfrm>
            <a:off x="22171482" y="571500"/>
            <a:ext cx="7828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pc="0" sz="5100"/>
            </a:lvl1pPr>
          </a:lstStyle>
          <a:p>
            <a:pPr lvl="0">
              <a:defRPr spc="0" sz="1800"/>
            </a:pPr>
            <a:r>
              <a:rPr spc="0" sz="5100"/>
              <a:t></a:t>
            </a:r>
          </a:p>
        </p:txBody>
      </p:sp>
      <p:grpSp>
        <p:nvGrpSpPr>
          <p:cNvPr id="397" name="Group 397"/>
          <p:cNvGrpSpPr/>
          <p:nvPr/>
        </p:nvGrpSpPr>
        <p:grpSpPr>
          <a:xfrm rot="18900000">
            <a:off x="21877588" y="651604"/>
            <a:ext cx="571501" cy="571501"/>
            <a:chOff x="0" y="0"/>
            <a:chExt cx="571500" cy="571500"/>
          </a:xfrm>
        </p:grpSpPr>
        <p:sp>
          <p:nvSpPr>
            <p:cNvPr id="393" name="Shape 393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 rot="5400000">
              <a:off x="-1" y="0"/>
              <a:ext cx="571502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401" name="Group 401"/>
          <p:cNvGrpSpPr/>
          <p:nvPr/>
        </p:nvGrpSpPr>
        <p:grpSpPr>
          <a:xfrm rot="13500000">
            <a:off x="22281700" y="1055716"/>
            <a:ext cx="571501" cy="571501"/>
            <a:chOff x="0" y="0"/>
            <a:chExt cx="571500" cy="571500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407" name="Group 407"/>
          <p:cNvGrpSpPr/>
          <p:nvPr/>
        </p:nvGrpSpPr>
        <p:grpSpPr>
          <a:xfrm rot="2700000">
            <a:off x="22281700" y="247492"/>
            <a:ext cx="571501" cy="571502"/>
            <a:chOff x="0" y="0"/>
            <a:chExt cx="571500" cy="571500"/>
          </a:xfrm>
        </p:grpSpPr>
        <p:sp>
          <p:nvSpPr>
            <p:cNvPr id="402" name="Shape 402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410" name="Group 410"/>
          <p:cNvGrpSpPr/>
          <p:nvPr/>
        </p:nvGrpSpPr>
        <p:grpSpPr>
          <a:xfrm rot="8100000">
            <a:off x="22685812" y="651604"/>
            <a:ext cx="571501" cy="571501"/>
            <a:chOff x="0" y="0"/>
            <a:chExt cx="571500" cy="571500"/>
          </a:xfrm>
        </p:grpSpPr>
        <p:sp>
          <p:nvSpPr>
            <p:cNvPr id="408" name="Shape 408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 rot="21600000">
              <a:off x="0" y="0"/>
              <a:ext cx="571501" cy="57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415" name="Group 415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411" name="Shape 41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3" name="Shape 41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4" name="Shape 41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19" name="Group 419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25" name="Group 425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28" name="Group 428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426" name="Shape 426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2"/>
      <p:bldP build="whole" bldLvl="1" animBg="1" rev="0" advAuto="0" spid="3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1268759" y="1064354"/>
            <a:ext cx="20579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IaaS v. PaaS</a:t>
            </a:r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433" name="Shape 433"/>
          <p:cNvSpPr/>
          <p:nvPr/>
        </p:nvSpPr>
        <p:spPr>
          <a:xfrm>
            <a:off x="1268759" y="226154"/>
            <a:ext cx="917346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Deploying an Application</a:t>
            </a:r>
          </a:p>
        </p:txBody>
      </p:sp>
      <p:grpSp>
        <p:nvGrpSpPr>
          <p:cNvPr id="436" name="Group 436"/>
          <p:cNvGrpSpPr/>
          <p:nvPr/>
        </p:nvGrpSpPr>
        <p:grpSpPr>
          <a:xfrm>
            <a:off x="1799092" y="4071418"/>
            <a:ext cx="4040477" cy="823638"/>
            <a:chOff x="0" y="0"/>
            <a:chExt cx="4040476" cy="823637"/>
          </a:xfrm>
        </p:grpSpPr>
        <p:pic>
          <p:nvPicPr>
            <p:cNvPr id="434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5" name="Shape 435"/>
            <p:cNvSpPr/>
            <p:nvPr/>
          </p:nvSpPr>
          <p:spPr>
            <a:xfrm>
              <a:off x="1072282" y="4007"/>
              <a:ext cx="2968194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Provision VM</a:t>
              </a:r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1775818" y="5134861"/>
            <a:ext cx="6734985" cy="823638"/>
            <a:chOff x="0" y="0"/>
            <a:chExt cx="6734984" cy="823637"/>
          </a:xfrm>
        </p:grpSpPr>
        <p:pic>
          <p:nvPicPr>
            <p:cNvPr id="437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Shape 438"/>
            <p:cNvSpPr/>
            <p:nvPr/>
          </p:nvSpPr>
          <p:spPr>
            <a:xfrm>
              <a:off x="1072282" y="4007"/>
              <a:ext cx="5662703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Install Application Runtime</a:t>
              </a:r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1777818" y="6198306"/>
            <a:ext cx="5161760" cy="831921"/>
            <a:chOff x="0" y="0"/>
            <a:chExt cx="5161758" cy="831919"/>
          </a:xfrm>
        </p:grpSpPr>
        <p:pic>
          <p:nvPicPr>
            <p:cNvPr id="440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1" name="Shape 441"/>
            <p:cNvSpPr/>
            <p:nvPr/>
          </p:nvSpPr>
          <p:spPr>
            <a:xfrm>
              <a:off x="1072282" y="29280"/>
              <a:ext cx="4089477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Deploy Application</a:t>
              </a:r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1803095" y="7234428"/>
            <a:ext cx="6263383" cy="831921"/>
            <a:chOff x="0" y="0"/>
            <a:chExt cx="6263382" cy="831919"/>
          </a:xfrm>
        </p:grpSpPr>
        <p:pic>
          <p:nvPicPr>
            <p:cNvPr id="443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Shape 444"/>
            <p:cNvSpPr/>
            <p:nvPr/>
          </p:nvSpPr>
          <p:spPr>
            <a:xfrm>
              <a:off x="1072282" y="29280"/>
              <a:ext cx="519110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Load Balancer</a:t>
              </a:r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1777815" y="9472591"/>
            <a:ext cx="7587663" cy="906003"/>
            <a:chOff x="0" y="0"/>
            <a:chExt cx="7587661" cy="906001"/>
          </a:xfrm>
        </p:grpSpPr>
        <p:pic>
          <p:nvPicPr>
            <p:cNvPr id="446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7" name="Shape 447"/>
            <p:cNvSpPr/>
            <p:nvPr/>
          </p:nvSpPr>
          <p:spPr>
            <a:xfrm>
              <a:off x="1072282" y="19565"/>
              <a:ext cx="651538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Service Connectivity</a:t>
              </a:r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1752546" y="10620855"/>
            <a:ext cx="5013855" cy="823638"/>
            <a:chOff x="0" y="0"/>
            <a:chExt cx="5013854" cy="823637"/>
          </a:xfrm>
        </p:grpSpPr>
        <p:pic>
          <p:nvPicPr>
            <p:cNvPr id="449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0" name="Shape 450"/>
            <p:cNvSpPr/>
            <p:nvPr/>
          </p:nvSpPr>
          <p:spPr>
            <a:xfrm>
              <a:off x="1072282" y="4007"/>
              <a:ext cx="3941573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Firewall</a:t>
              </a:r>
            </a:p>
          </p:txBody>
        </p:sp>
      </p:grpSp>
      <p:sp>
        <p:nvSpPr>
          <p:cNvPr id="452" name="Shape 452"/>
          <p:cNvSpPr/>
          <p:nvPr/>
        </p:nvSpPr>
        <p:spPr>
          <a:xfrm flipH="1">
            <a:off x="12182521" y="2678756"/>
            <a:ext cx="75827" cy="9325114"/>
          </a:xfrm>
          <a:prstGeom prst="line">
            <a:avLst/>
          </a:prstGeom>
          <a:ln w="254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53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6688" y="2959439"/>
            <a:ext cx="2728171" cy="1035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6" name="Group 456"/>
          <p:cNvGrpSpPr/>
          <p:nvPr/>
        </p:nvGrpSpPr>
        <p:grpSpPr>
          <a:xfrm>
            <a:off x="13319890" y="7053261"/>
            <a:ext cx="2514698" cy="802641"/>
            <a:chOff x="0" y="0"/>
            <a:chExt cx="2514697" cy="802639"/>
          </a:xfrm>
        </p:grpSpPr>
        <p:sp>
          <p:nvSpPr>
            <p:cNvPr id="454" name="Shape 454"/>
            <p:cNvSpPr/>
            <p:nvPr/>
          </p:nvSpPr>
          <p:spPr>
            <a:xfrm>
              <a:off x="800832" y="0"/>
              <a:ext cx="1713866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cf push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0" y="168101"/>
              <a:ext cx="631878" cy="63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6F3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459" name="Group 459"/>
          <p:cNvGrpSpPr/>
          <p:nvPr/>
        </p:nvGrpSpPr>
        <p:grpSpPr>
          <a:xfrm>
            <a:off x="1779821" y="8312106"/>
            <a:ext cx="6653832" cy="906001"/>
            <a:chOff x="0" y="0"/>
            <a:chExt cx="6653831" cy="906000"/>
          </a:xfrm>
        </p:grpSpPr>
        <p:pic>
          <p:nvPicPr>
            <p:cNvPr id="457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8" name="Shape 458"/>
            <p:cNvSpPr/>
            <p:nvPr/>
          </p:nvSpPr>
          <p:spPr>
            <a:xfrm>
              <a:off x="1072282" y="44835"/>
              <a:ext cx="5581550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SSL Termination</a:t>
              </a:r>
            </a:p>
          </p:txBody>
        </p:sp>
      </p:grpSp>
      <p:pic>
        <p:nvPicPr>
          <p:cNvPr id="460" name="image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61600" y="264689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0" name="Group 480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461" name="Shape 461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grpSp>
          <p:nvGrpSpPr>
            <p:cNvPr id="466" name="Group 466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462" name="Shape 46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3" name="Shape 46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5" name="Shape 465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467" name="Shape 46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76" name="Group 476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471" name="Shape 47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2" name="Shape 47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3" name="Shape 47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4" name="Shape 47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5" name="Shape 47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79" name="Group 479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477" name="Shape 477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499" name="Group 499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485" name="Group 485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481" name="Shape 48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89" name="Group 489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490" name="Shape 49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498" name="Group 498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496" name="Shape 496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presetClass="entr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4"/>
      <p:bldP build="whole" bldLvl="1" animBg="1" rev="0" advAuto="0" spid="439" grpId="2"/>
      <p:bldP build="whole" bldLvl="1" animBg="1" rev="0" advAuto="0" spid="436" grpId="1"/>
      <p:bldP build="whole" bldLvl="1" animBg="1" rev="0" advAuto="0" spid="459" grpId="5"/>
      <p:bldP build="whole" bldLvl="1" animBg="1" rev="0" advAuto="0" spid="442" grpId="3"/>
      <p:bldP build="whole" bldLvl="1" animBg="1" rev="0" advAuto="0" spid="448" grpId="6"/>
      <p:bldP build="whole" bldLvl="1" animBg="1" rev="0" advAuto="0" spid="456" grpId="8"/>
      <p:bldP build="whole" bldLvl="1" animBg="1" rev="0" advAuto="0" spid="451" grpId="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1268759" y="1064354"/>
            <a:ext cx="20579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IaaS v. PaaS</a:t>
            </a:r>
          </a:p>
        </p:txBody>
      </p:sp>
      <p:sp>
        <p:nvSpPr>
          <p:cNvPr id="502" name="Shape 5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503" name="Shape 503"/>
          <p:cNvSpPr/>
          <p:nvPr/>
        </p:nvSpPr>
        <p:spPr>
          <a:xfrm>
            <a:off x="1268759" y="226154"/>
            <a:ext cx="805332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Scaling an Application</a:t>
            </a:r>
          </a:p>
        </p:txBody>
      </p:sp>
      <p:grpSp>
        <p:nvGrpSpPr>
          <p:cNvPr id="506" name="Group 506"/>
          <p:cNvGrpSpPr/>
          <p:nvPr/>
        </p:nvGrpSpPr>
        <p:grpSpPr>
          <a:xfrm>
            <a:off x="1799093" y="4769918"/>
            <a:ext cx="5092037" cy="823638"/>
            <a:chOff x="0" y="0"/>
            <a:chExt cx="5092035" cy="823637"/>
          </a:xfrm>
        </p:grpSpPr>
        <p:pic>
          <p:nvPicPr>
            <p:cNvPr id="504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5" name="Shape 505"/>
            <p:cNvSpPr/>
            <p:nvPr/>
          </p:nvSpPr>
          <p:spPr>
            <a:xfrm>
              <a:off x="1072282" y="4007"/>
              <a:ext cx="4019754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Provision New VM</a:t>
              </a:r>
            </a:p>
          </p:txBody>
        </p:sp>
      </p:grpSp>
      <p:grpSp>
        <p:nvGrpSpPr>
          <p:cNvPr id="509" name="Group 509"/>
          <p:cNvGrpSpPr/>
          <p:nvPr/>
        </p:nvGrpSpPr>
        <p:grpSpPr>
          <a:xfrm>
            <a:off x="1775818" y="5833361"/>
            <a:ext cx="6734985" cy="823638"/>
            <a:chOff x="0" y="0"/>
            <a:chExt cx="6734984" cy="823637"/>
          </a:xfrm>
        </p:grpSpPr>
        <p:pic>
          <p:nvPicPr>
            <p:cNvPr id="507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8" name="Shape 508"/>
            <p:cNvSpPr/>
            <p:nvPr/>
          </p:nvSpPr>
          <p:spPr>
            <a:xfrm>
              <a:off x="1072282" y="4007"/>
              <a:ext cx="5662703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Install Application Runtime</a:t>
              </a:r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777818" y="6896806"/>
            <a:ext cx="5161760" cy="831921"/>
            <a:chOff x="0" y="0"/>
            <a:chExt cx="5161758" cy="831919"/>
          </a:xfrm>
        </p:grpSpPr>
        <p:pic>
          <p:nvPicPr>
            <p:cNvPr id="510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1" name="Shape 511"/>
            <p:cNvSpPr/>
            <p:nvPr/>
          </p:nvSpPr>
          <p:spPr>
            <a:xfrm>
              <a:off x="1072282" y="29280"/>
              <a:ext cx="4089477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Deploy Application</a:t>
              </a:r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1803095" y="7932928"/>
            <a:ext cx="9488244" cy="831921"/>
            <a:chOff x="0" y="0"/>
            <a:chExt cx="9488242" cy="831919"/>
          </a:xfrm>
        </p:grpSpPr>
        <p:pic>
          <p:nvPicPr>
            <p:cNvPr id="513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4" name="Shape 514"/>
            <p:cNvSpPr/>
            <p:nvPr/>
          </p:nvSpPr>
          <p:spPr>
            <a:xfrm>
              <a:off x="1072282" y="29280"/>
              <a:ext cx="8415961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Load Balancer / Update Route</a:t>
              </a:r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777815" y="8983308"/>
            <a:ext cx="7587663" cy="906003"/>
            <a:chOff x="0" y="0"/>
            <a:chExt cx="7587661" cy="906001"/>
          </a:xfrm>
        </p:grpSpPr>
        <p:pic>
          <p:nvPicPr>
            <p:cNvPr id="516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9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7" name="Shape 517"/>
            <p:cNvSpPr/>
            <p:nvPr/>
          </p:nvSpPr>
          <p:spPr>
            <a:xfrm>
              <a:off x="1072282" y="19565"/>
              <a:ext cx="651538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Service Connectivity</a:t>
              </a:r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1752546" y="10131571"/>
            <a:ext cx="5013855" cy="823638"/>
            <a:chOff x="0" y="0"/>
            <a:chExt cx="5013854" cy="823637"/>
          </a:xfrm>
        </p:grpSpPr>
        <p:pic>
          <p:nvPicPr>
            <p:cNvPr id="519" name="image6.png" descr="Time 128x12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3638" cy="823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Shape 520"/>
            <p:cNvSpPr/>
            <p:nvPr/>
          </p:nvSpPr>
          <p:spPr>
            <a:xfrm>
              <a:off x="1072282" y="4007"/>
              <a:ext cx="3941573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Configure Firewall</a:t>
              </a:r>
            </a:p>
          </p:txBody>
        </p:sp>
      </p:grpSp>
      <p:sp>
        <p:nvSpPr>
          <p:cNvPr id="522" name="Shape 522"/>
          <p:cNvSpPr/>
          <p:nvPr/>
        </p:nvSpPr>
        <p:spPr>
          <a:xfrm flipH="1">
            <a:off x="12182521" y="2678756"/>
            <a:ext cx="75827" cy="9325114"/>
          </a:xfrm>
          <a:prstGeom prst="line">
            <a:avLst/>
          </a:prstGeom>
          <a:ln w="25400">
            <a:solidFill>
              <a:srgbClr val="A6A6A6"/>
            </a:solidFill>
          </a:ln>
        </p:spPr>
        <p:txBody>
          <a:bodyPr lIns="121919" tIns="121919" rIns="121919" bIns="121919"/>
          <a:lstStyle/>
          <a:p>
            <a:pPr lvl="0" defTabSz="457200">
              <a:lnSpc>
                <a:spcPct val="100000"/>
              </a:lnSpc>
              <a:defRPr spc="0" sz="3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23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6688" y="2959439"/>
            <a:ext cx="2728171" cy="1035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6" name="Group 526"/>
          <p:cNvGrpSpPr/>
          <p:nvPr/>
        </p:nvGrpSpPr>
        <p:grpSpPr>
          <a:xfrm>
            <a:off x="13319890" y="7061229"/>
            <a:ext cx="2546474" cy="802641"/>
            <a:chOff x="0" y="0"/>
            <a:chExt cx="2546472" cy="802639"/>
          </a:xfrm>
        </p:grpSpPr>
        <p:sp>
          <p:nvSpPr>
            <p:cNvPr id="524" name="Shape 524"/>
            <p:cNvSpPr/>
            <p:nvPr/>
          </p:nvSpPr>
          <p:spPr>
            <a:xfrm>
              <a:off x="800831" y="0"/>
              <a:ext cx="1745642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defTabSz="914400">
                <a:lnSpc>
                  <a:spcPct val="100000"/>
                </a:lnSpc>
                <a:defRPr spc="0" sz="3600">
                  <a:solidFill>
                    <a:srgbClr val="00685D"/>
                  </a:solidFill>
                  <a:latin typeface="Lato Semibold"/>
                  <a:ea typeface="Lato Semibold"/>
                  <a:cs typeface="Lato Semibold"/>
                  <a:sym typeface="Lato Semi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685D"/>
                  </a:solidFill>
                </a:rPr>
                <a:t>cf scale</a:t>
              </a:r>
            </a:p>
          </p:txBody>
        </p:sp>
        <p:sp>
          <p:nvSpPr>
            <p:cNvPr id="525" name="Shape 525"/>
            <p:cNvSpPr/>
            <p:nvPr/>
          </p:nvSpPr>
          <p:spPr>
            <a:xfrm>
              <a:off x="0" y="168101"/>
              <a:ext cx="631873" cy="63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16F3B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4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527" name="image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61600" y="2646893"/>
            <a:ext cx="4915071" cy="1830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Group 547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528" name="Shape 528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grpSp>
          <p:nvGrpSpPr>
            <p:cNvPr id="533" name="Group 533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529" name="Shape 529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2" name="Shape 53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37" name="Group 537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534" name="Shape 534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43" name="Group 543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538" name="Shape 538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46" name="Group 546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544" name="Shape 544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566" name="Group 566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552" name="Group 552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548" name="Shape 548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49" name="Shape 54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0" name="Shape 55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1" name="Shape 55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56" name="Group 556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553" name="Shape 553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62" name="Group 562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557" name="Shape 557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65" name="Group 565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563" name="Shape 563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2"/>
      <p:bldP build="whole" bldLvl="1" animBg="1" rev="0" advAuto="0" spid="518" grpId="5"/>
      <p:bldP build="whole" bldLvl="1" animBg="1" rev="0" advAuto="0" spid="521" grpId="6"/>
      <p:bldP build="whole" bldLvl="1" animBg="1" rev="0" advAuto="0" spid="506" grpId="1"/>
      <p:bldP build="whole" bldLvl="1" animBg="1" rev="0" advAuto="0" spid="515" grpId="4"/>
      <p:bldP build="whole" bldLvl="1" animBg="1" rev="0" advAuto="0" spid="512" grpId="3"/>
      <p:bldP build="whole" bldLvl="1" animBg="1" rev="0" advAuto="0" spid="526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1268759" y="1064354"/>
            <a:ext cx="35683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90" sz="3000">
                <a:latin typeface="+mn-lt"/>
                <a:ea typeface="+mn-ea"/>
                <a:cs typeface="+mn-cs"/>
                <a:sym typeface="Lato Light"/>
              </a:defRPr>
            </a:lvl1pPr>
          </a:lstStyle>
          <a:p>
            <a:pPr lvl="0">
              <a:defRPr spc="0" sz="1800"/>
            </a:pPr>
            <a:r>
              <a:rPr spc="90" sz="3000"/>
              <a:t>What do they think?</a:t>
            </a:r>
          </a:p>
        </p:txBody>
      </p:sp>
      <p:sp>
        <p:nvSpPr>
          <p:cNvPr id="569" name="Shape 5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570" name="Shape 570"/>
          <p:cNvSpPr/>
          <p:nvPr/>
        </p:nvSpPr>
        <p:spPr>
          <a:xfrm>
            <a:off x="1268759" y="226154"/>
            <a:ext cx="634377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pc="180" sz="6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pc="0" sz="1800"/>
            </a:pPr>
            <a:r>
              <a:rPr spc="180" sz="6000"/>
              <a:t>Industry Analysts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2782742" y="2227179"/>
            <a:ext cx="8794038" cy="10287961"/>
            <a:chOff x="0" y="0"/>
            <a:chExt cx="8794036" cy="10287960"/>
          </a:xfrm>
        </p:grpSpPr>
        <p:sp>
          <p:nvSpPr>
            <p:cNvPr id="571" name="Shape 571"/>
            <p:cNvSpPr/>
            <p:nvPr/>
          </p:nvSpPr>
          <p:spPr>
            <a:xfrm>
              <a:off x="0" y="0"/>
              <a:ext cx="8794037" cy="10287961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572" name="image139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73634" y="7596013"/>
              <a:ext cx="3860801" cy="1862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" name="Shape 573"/>
            <p:cNvSpPr/>
            <p:nvPr/>
          </p:nvSpPr>
          <p:spPr>
            <a:xfrm>
              <a:off x="577101" y="611013"/>
              <a:ext cx="7857068" cy="471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1C7B7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“IaaS without PaaS capabilities becoming a dying breed.</a:t>
              </a:r>
              <a:endParaRPr sz="3600">
                <a:solidFill>
                  <a:srgbClr val="1C7B70"/>
                </a:solidFill>
                <a:latin typeface="Lato Semibold"/>
                <a:ea typeface="Lato Semibold"/>
                <a:cs typeface="Lato Semibold"/>
                <a:sym typeface="Lato Semibold"/>
              </a:endParaRPr>
            </a:p>
            <a:p>
              <a:pPr lvl="0" defTabSz="914400">
                <a:lnSpc>
                  <a:spcPct val="100000"/>
                </a:lnSpc>
                <a:defRPr spc="0" sz="1800"/>
              </a:pPr>
              <a:endParaRPr sz="3600">
                <a:solidFill>
                  <a:srgbClr val="00685D"/>
                </a:solidFill>
                <a:latin typeface="Lato Semibold"/>
                <a:ea typeface="Lato Semibold"/>
                <a:cs typeface="Lato Semibold"/>
                <a:sym typeface="Lato Semibold"/>
              </a:endParaRPr>
            </a:p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3600">
                  <a:latin typeface="+mj-lt"/>
                  <a:ea typeface="+mj-ea"/>
                  <a:cs typeface="+mj-cs"/>
                  <a:sym typeface="Lato Regular"/>
                </a:rPr>
                <a:t>In 2014…IaaS providers with no PaaS services…and no ecosystem of developers will go the way of the dodo bird.”</a:t>
              </a:r>
              <a:endParaRPr sz="3600">
                <a:latin typeface="+mj-lt"/>
                <a:ea typeface="+mj-ea"/>
                <a:cs typeface="+mj-cs"/>
                <a:sym typeface="Lato Regular"/>
              </a:endParaRPr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2807219" y="2227179"/>
            <a:ext cx="8794038" cy="10287961"/>
            <a:chOff x="0" y="0"/>
            <a:chExt cx="8794036" cy="10287960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8794037" cy="10287961"/>
            </a:xfrm>
            <a:prstGeom prst="roundRect">
              <a:avLst>
                <a:gd name="adj" fmla="val 948"/>
              </a:avLst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25400" cap="flat">
              <a:solidFill>
                <a:srgbClr val="00685D"/>
              </a:solidFill>
              <a:prstDash val="solid"/>
              <a:bevel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576" name="image140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3357" y="7540979"/>
              <a:ext cx="2349500" cy="2349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Shape 577"/>
            <p:cNvSpPr/>
            <p:nvPr/>
          </p:nvSpPr>
          <p:spPr>
            <a:xfrm>
              <a:off x="331624" y="611013"/>
              <a:ext cx="8102601" cy="6466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/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3600">
                  <a:solidFill>
                    <a:srgbClr val="1C7B70"/>
                  </a:solidFill>
                  <a:latin typeface="Lato Semibold"/>
                  <a:ea typeface="Lato Semibold"/>
                  <a:cs typeface="Lato Semibold"/>
                  <a:sym typeface="Lato Semibold"/>
                </a:rPr>
                <a:t>“The single most powerful thing you can do this year is to enable your developers with a fast and flexible PaaS.</a:t>
              </a:r>
              <a:endParaRPr sz="3600">
                <a:solidFill>
                  <a:srgbClr val="1C7B70"/>
                </a:solidFill>
                <a:latin typeface="Lato Semibold"/>
                <a:ea typeface="Lato Semibold"/>
                <a:cs typeface="Lato Semibold"/>
                <a:sym typeface="Lato Semibold"/>
              </a:endParaRPr>
            </a:p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4200">
                  <a:solidFill>
                    <a:srgbClr val="00685D"/>
                  </a:solidFill>
                  <a:latin typeface="+mj-lt"/>
                  <a:ea typeface="+mj-ea"/>
                  <a:cs typeface="+mj-cs"/>
                  <a:sym typeface="Lato Regular"/>
                </a:rPr>
                <a:t> </a:t>
              </a:r>
              <a:endParaRPr sz="4200">
                <a:solidFill>
                  <a:srgbClr val="00685D"/>
                </a:solidFill>
                <a:latin typeface="+mj-lt"/>
                <a:ea typeface="+mj-ea"/>
                <a:cs typeface="+mj-cs"/>
                <a:sym typeface="Lato Regular"/>
              </a:endParaRPr>
            </a:p>
            <a:p>
              <a:pPr lvl="0" defTabSz="914400">
                <a:lnSpc>
                  <a:spcPct val="100000"/>
                </a:lnSpc>
                <a:defRPr spc="0" sz="1800"/>
              </a:pPr>
              <a:r>
                <a:rPr sz="3600">
                  <a:latin typeface="+mj-lt"/>
                  <a:ea typeface="+mj-ea"/>
                  <a:cs typeface="+mj-cs"/>
                  <a:sym typeface="Lato Regular"/>
                </a:rPr>
                <a:t>Cloud Foundry fits the bill nicely, and the ease of deployment is the same whether you're deploying a Node.js prototype or a Java project with scads of external services.”</a:t>
              </a:r>
              <a:endParaRPr sz="3600">
                <a:latin typeface="+mj-lt"/>
                <a:ea typeface="+mj-ea"/>
                <a:cs typeface="+mj-cs"/>
                <a:sym typeface="Lato Regular"/>
              </a:endParaRPr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21759226" y="129131"/>
            <a:ext cx="1616448" cy="1616448"/>
            <a:chOff x="0" y="0"/>
            <a:chExt cx="1616446" cy="1616446"/>
          </a:xfrm>
        </p:grpSpPr>
        <p:sp>
          <p:nvSpPr>
            <p:cNvPr id="579" name="Shape 579"/>
            <p:cNvSpPr/>
            <p:nvPr/>
          </p:nvSpPr>
          <p:spPr>
            <a:xfrm>
              <a:off x="412255" y="442368"/>
              <a:ext cx="78286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5100"/>
              </a:lvl1pPr>
            </a:lstStyle>
            <a:p>
              <a:pPr lvl="0">
                <a:defRPr spc="0" sz="1800"/>
              </a:pPr>
              <a:r>
                <a:rPr spc="0" sz="5100"/>
                <a:t></a:t>
              </a:r>
            </a:p>
          </p:txBody>
        </p:sp>
        <p:grpSp>
          <p:nvGrpSpPr>
            <p:cNvPr id="584" name="Group 584"/>
            <p:cNvGrpSpPr/>
            <p:nvPr/>
          </p:nvGrpSpPr>
          <p:grpSpPr>
            <a:xfrm rot="18900000">
              <a:off x="118361" y="522473"/>
              <a:ext cx="571501" cy="571501"/>
              <a:chOff x="0" y="0"/>
              <a:chExt cx="571500" cy="571500"/>
            </a:xfrm>
          </p:grpSpPr>
          <p:sp>
            <p:nvSpPr>
              <p:cNvPr id="580" name="Shape 580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1" name="Shape 581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2" name="Shape 582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3" name="Shape 583"/>
              <p:cNvSpPr/>
              <p:nvPr/>
            </p:nvSpPr>
            <p:spPr>
              <a:xfrm rot="5400000">
                <a:off x="-1" y="0"/>
                <a:ext cx="571502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88" name="Group 588"/>
            <p:cNvGrpSpPr/>
            <p:nvPr/>
          </p:nvGrpSpPr>
          <p:grpSpPr>
            <a:xfrm rot="13500000">
              <a:off x="522473" y="926585"/>
              <a:ext cx="571501" cy="571501"/>
              <a:chOff x="0" y="0"/>
              <a:chExt cx="571500" cy="571500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94" name="Group 594"/>
            <p:cNvGrpSpPr/>
            <p:nvPr/>
          </p:nvGrpSpPr>
          <p:grpSpPr>
            <a:xfrm rot="2700000">
              <a:off x="522473" y="118361"/>
              <a:ext cx="571501" cy="571501"/>
              <a:chOff x="0" y="0"/>
              <a:chExt cx="571500" cy="571500"/>
            </a:xfrm>
          </p:grpSpPr>
          <p:sp>
            <p:nvSpPr>
              <p:cNvPr id="589" name="Shape 589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1" name="Shape 591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3" name="Shape 593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597" name="Group 597"/>
            <p:cNvGrpSpPr/>
            <p:nvPr/>
          </p:nvGrpSpPr>
          <p:grpSpPr>
            <a:xfrm rot="8100000">
              <a:off x="926585" y="522473"/>
              <a:ext cx="571501" cy="571501"/>
              <a:chOff x="0" y="0"/>
              <a:chExt cx="571500" cy="571500"/>
            </a:xfrm>
          </p:grpSpPr>
          <p:sp>
            <p:nvSpPr>
              <p:cNvPr id="595" name="Shape 595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6" name="Shape 596"/>
              <p:cNvSpPr/>
              <p:nvPr/>
            </p:nvSpPr>
            <p:spPr>
              <a:xfrm rot="21600000">
                <a:off x="0" y="0"/>
                <a:ext cx="571501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617" name="Group 617"/>
          <p:cNvGrpSpPr/>
          <p:nvPr/>
        </p:nvGrpSpPr>
        <p:grpSpPr>
          <a:xfrm>
            <a:off x="11264842" y="13146216"/>
            <a:ext cx="1905002" cy="372429"/>
            <a:chOff x="0" y="0"/>
            <a:chExt cx="1905000" cy="372428"/>
          </a:xfrm>
        </p:grpSpPr>
        <p:grpSp>
          <p:nvGrpSpPr>
            <p:cNvPr id="603" name="Group 603"/>
            <p:cNvGrpSpPr/>
            <p:nvPr/>
          </p:nvGrpSpPr>
          <p:grpSpPr>
            <a:xfrm rot="2700000">
              <a:off x="1100260" y="93927"/>
              <a:ext cx="230719" cy="230718"/>
              <a:chOff x="0" y="0"/>
              <a:chExt cx="230717" cy="230717"/>
            </a:xfrm>
          </p:grpSpPr>
          <p:sp>
            <p:nvSpPr>
              <p:cNvPr id="599" name="Shape 599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0" name="Shape 600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1" name="Shape 601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2" name="Shape 602"/>
              <p:cNvSpPr/>
              <p:nvPr/>
            </p:nvSpPr>
            <p:spPr>
              <a:xfrm rot="5400000">
                <a:off x="0" y="-1"/>
                <a:ext cx="230718" cy="2307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07" name="Group 607"/>
            <p:cNvGrpSpPr/>
            <p:nvPr/>
          </p:nvGrpSpPr>
          <p:grpSpPr>
            <a:xfrm rot="13500000">
              <a:off x="1626499" y="47783"/>
              <a:ext cx="230719" cy="230718"/>
              <a:chOff x="0" y="0"/>
              <a:chExt cx="230717" cy="230717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F93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13" name="Group 613"/>
            <p:cNvGrpSpPr/>
            <p:nvPr/>
          </p:nvGrpSpPr>
          <p:grpSpPr>
            <a:xfrm rot="2700000">
              <a:off x="47783" y="93927"/>
              <a:ext cx="230718" cy="230718"/>
              <a:chOff x="0" y="0"/>
              <a:chExt cx="230717" cy="230717"/>
            </a:xfrm>
          </p:grpSpPr>
          <p:sp>
            <p:nvSpPr>
              <p:cNvPr id="608" name="Shape 608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16" name="Group 616"/>
            <p:cNvGrpSpPr/>
            <p:nvPr/>
          </p:nvGrpSpPr>
          <p:grpSpPr>
            <a:xfrm rot="13500000">
              <a:off x="574022" y="47783"/>
              <a:ext cx="230718" cy="230718"/>
              <a:chOff x="0" y="0"/>
              <a:chExt cx="230717" cy="230717"/>
            </a:xfrm>
          </p:grpSpPr>
          <p:sp>
            <p:nvSpPr>
              <p:cNvPr id="614" name="Shape 614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15" name="Shape 615"/>
              <p:cNvSpPr/>
              <p:nvPr/>
            </p:nvSpPr>
            <p:spPr>
              <a:xfrm rot="21600000">
                <a:off x="0" y="0"/>
                <a:ext cx="230718" cy="230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spd="med" advClick="1">
    <p:push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4" grpId="1"/>
      <p:bldP build="whole" bldLvl="1" animBg="1" rev="0" advAuto="0" spid="57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roup 623"/>
          <p:cNvGrpSpPr/>
          <p:nvPr/>
        </p:nvGrpSpPr>
        <p:grpSpPr>
          <a:xfrm rot="8100000">
            <a:off x="13063718" y="4661665"/>
            <a:ext cx="4249124" cy="4249107"/>
            <a:chOff x="0" y="0"/>
            <a:chExt cx="4249122" cy="4249105"/>
          </a:xfrm>
        </p:grpSpPr>
        <p:sp>
          <p:nvSpPr>
            <p:cNvPr id="619" name="Shape 619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 rot="5400000">
              <a:off x="8" y="-9"/>
              <a:ext cx="4249107" cy="42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235" y="19182"/>
                    <a:pt x="6327" y="15274"/>
                  </a:cubicBezTo>
                  <a:cubicBezTo>
                    <a:pt x="2418" y="11365"/>
                    <a:pt x="0" y="5965"/>
                    <a:pt x="0" y="0"/>
                  </a:cubicBezTo>
                </a:path>
              </a:pathLst>
            </a:custGeom>
            <a:noFill/>
            <a:ln w="152400" cap="flat">
              <a:solidFill>
                <a:srgbClr val="73B2D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27" name="Group 627"/>
          <p:cNvGrpSpPr/>
          <p:nvPr/>
        </p:nvGrpSpPr>
        <p:grpSpPr>
          <a:xfrm rot="2700000">
            <a:off x="10075723" y="1673665"/>
            <a:ext cx="4249106" cy="4249097"/>
            <a:chOff x="0" y="0"/>
            <a:chExt cx="4249105" cy="4249096"/>
          </a:xfrm>
        </p:grpSpPr>
        <p:sp>
          <p:nvSpPr>
            <p:cNvPr id="624" name="Shape 624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F8A2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33" name="Group 633"/>
          <p:cNvGrpSpPr/>
          <p:nvPr/>
        </p:nvGrpSpPr>
        <p:grpSpPr>
          <a:xfrm rot="13500000">
            <a:off x="10059161" y="7666237"/>
            <a:ext cx="4249107" cy="4249099"/>
            <a:chOff x="0" y="0"/>
            <a:chExt cx="4249106" cy="4249097"/>
          </a:xfrm>
        </p:grpSpPr>
        <p:sp>
          <p:nvSpPr>
            <p:cNvPr id="628" name="Shape 628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 rot="21600000">
              <a:off x="0" y="-1"/>
              <a:ext cx="4249106" cy="42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2A9071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26D99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36" name="Group 636"/>
          <p:cNvGrpSpPr/>
          <p:nvPr/>
        </p:nvGrpSpPr>
        <p:grpSpPr>
          <a:xfrm rot="18900000">
            <a:off x="7071157" y="4678234"/>
            <a:ext cx="4249108" cy="4249099"/>
            <a:chOff x="0" y="0"/>
            <a:chExt cx="4249106" cy="4249097"/>
          </a:xfrm>
        </p:grpSpPr>
        <p:sp>
          <p:nvSpPr>
            <p:cNvPr id="634" name="Shape 634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 rot="21600000">
              <a:off x="0" y="0"/>
              <a:ext cx="4249106" cy="4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5635"/>
                    <a:pt x="2418" y="10235"/>
                    <a:pt x="6326" y="6326"/>
                  </a:cubicBezTo>
                  <a:cubicBezTo>
                    <a:pt x="10235" y="2418"/>
                    <a:pt x="15635" y="0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F5DF6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pc="209"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55" name="Group 655"/>
          <p:cNvGrpSpPr/>
          <p:nvPr/>
        </p:nvGrpSpPr>
        <p:grpSpPr>
          <a:xfrm rot="10800000">
            <a:off x="6191142" y="793645"/>
            <a:ext cx="12001716" cy="12001710"/>
            <a:chOff x="0" y="0"/>
            <a:chExt cx="12001714" cy="12001709"/>
          </a:xfrm>
        </p:grpSpPr>
        <p:grpSp>
          <p:nvGrpSpPr>
            <p:cNvPr id="641" name="Group 641"/>
            <p:cNvGrpSpPr/>
            <p:nvPr/>
          </p:nvGrpSpPr>
          <p:grpSpPr>
            <a:xfrm rot="18900000">
              <a:off x="880016" y="3884583"/>
              <a:ext cx="4249123" cy="4249106"/>
              <a:chOff x="0" y="0"/>
              <a:chExt cx="4249122" cy="4249105"/>
            </a:xfrm>
          </p:grpSpPr>
          <p:sp>
            <p:nvSpPr>
              <p:cNvPr id="637" name="Shape 637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 rot="5400000">
                <a:off x="8" y="-9"/>
                <a:ext cx="4249107" cy="4249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5635" y="21600"/>
                      <a:pt x="10235" y="19182"/>
                      <a:pt x="6327" y="15274"/>
                    </a:cubicBezTo>
                    <a:cubicBezTo>
                      <a:pt x="2418" y="11365"/>
                      <a:pt x="0" y="5965"/>
                      <a:pt x="0" y="0"/>
                    </a:cubicBezTo>
                  </a:path>
                </a:pathLst>
              </a:custGeom>
              <a:noFill/>
              <a:ln w="152400" cap="flat">
                <a:solidFill>
                  <a:srgbClr val="73B2D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 rot="13500000">
              <a:off x="3868028" y="6872592"/>
              <a:ext cx="4249107" cy="4249097"/>
              <a:chOff x="0" y="0"/>
              <a:chExt cx="4249105" cy="4249096"/>
            </a:xfrm>
          </p:grpSpPr>
          <p:sp>
            <p:nvSpPr>
              <p:cNvPr id="642" name="Shape 642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F8A2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51" name="Group 651"/>
            <p:cNvGrpSpPr/>
            <p:nvPr/>
          </p:nvGrpSpPr>
          <p:grpSpPr>
            <a:xfrm rot="2700000">
              <a:off x="3884590" y="880019"/>
              <a:ext cx="4249107" cy="4249098"/>
              <a:chOff x="0" y="0"/>
              <a:chExt cx="4249106" cy="4249097"/>
            </a:xfrm>
          </p:grpSpPr>
          <p:sp>
            <p:nvSpPr>
              <p:cNvPr id="646" name="Shape 646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8" name="Shape 648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49" name="Shape 649"/>
              <p:cNvSpPr/>
              <p:nvPr/>
            </p:nvSpPr>
            <p:spPr>
              <a:xfrm rot="21600000">
                <a:off x="0" y="-1"/>
                <a:ext cx="4249106" cy="424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2A9071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26D99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654" name="Group 654"/>
            <p:cNvGrpSpPr/>
            <p:nvPr/>
          </p:nvGrpSpPr>
          <p:grpSpPr>
            <a:xfrm rot="8100000">
              <a:off x="6872593" y="3868022"/>
              <a:ext cx="4249107" cy="4249098"/>
              <a:chOff x="0" y="0"/>
              <a:chExt cx="4249106" cy="4249097"/>
            </a:xfrm>
          </p:grpSpPr>
          <p:sp>
            <p:nvSpPr>
              <p:cNvPr id="652" name="Shape 652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 rot="21600000">
                <a:off x="0" y="0"/>
                <a:ext cx="4249106" cy="424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15635"/>
                      <a:pt x="2418" y="10235"/>
                      <a:pt x="6326" y="6326"/>
                    </a:cubicBezTo>
                    <a:cubicBezTo>
                      <a:pt x="10235" y="2418"/>
                      <a:pt x="15635" y="0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F5DF62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pc="209"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658" name="Group 658"/>
          <p:cNvGrpSpPr/>
          <p:nvPr/>
        </p:nvGrpSpPr>
        <p:grpSpPr>
          <a:xfrm>
            <a:off x="10638149" y="4999698"/>
            <a:ext cx="3124252" cy="4080802"/>
            <a:chOff x="0" y="0"/>
            <a:chExt cx="3124250" cy="4080801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3124251" cy="116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pc="504" sz="7200">
                  <a:latin typeface="+mn-lt"/>
                  <a:ea typeface="+mn-ea"/>
                  <a:cs typeface="+mn-cs"/>
                  <a:sym typeface="Lato Light"/>
                </a:defRPr>
              </a:lvl1pPr>
            </a:lstStyle>
            <a:p>
              <a:pPr lvl="0">
                <a:defRPr spc="0" sz="1800"/>
              </a:pPr>
              <a:r>
                <a:rPr spc="504" sz="7200"/>
                <a:t>DEMO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156961" y="1464601"/>
              <a:ext cx="2810330" cy="261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pc="0" sz="20000"/>
              </a:lvl1pPr>
            </a:lstStyle>
            <a:p>
              <a:pPr lvl="0">
                <a:defRPr spc="0" sz="1800"/>
              </a:pPr>
              <a:r>
                <a:rPr spc="0" sz="20000"/>
                <a:t></a:t>
              </a:r>
            </a:p>
          </p:txBody>
        </p:sp>
      </p:grpSp>
    </p:spTree>
  </p:cSld>
  <p:clrMapOvr>
    <a:masterClrMapping/>
  </p:clrMapOvr>
  <p:transition spd="med" advClick="0" advTm="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xi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6" grpId="3"/>
      <p:bldP build="whole" bldLvl="1" animBg="1" rev="0" advAuto="0" spid="627" grpId="1"/>
      <p:bldP build="whole" bldLvl="1" animBg="1" rev="0" advAuto="0" spid="623" grpId="2"/>
      <p:bldP build="whole" bldLvl="1" animBg="1" rev="0" advAuto="0" spid="658" grpId="5"/>
      <p:bldP build="whole" bldLvl="1" animBg="1" rev="0" advAuto="0" spid="633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2400" cap="flat">
          <a:solidFill>
            <a:srgbClr val="F5DF6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209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FontAwesome"/>
            <a:ea typeface="FontAwesome"/>
            <a:cs typeface="FontAwesome"/>
            <a:sym typeface="FontAwesom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6AAA9">
              <a:alpha val="75000"/>
            </a:srgbClr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 upright="0">
        <a:spAutoFit/>
      </a:bodyPr>
      <a:lstStyle>
        <a:defPPr marL="0" marR="0" indent="0" algn="l" defTabSz="584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ntAwesome"/>
            <a:ea typeface="FontAwesome"/>
            <a:cs typeface="FontAwesome"/>
            <a:sym typeface="FontAwesom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Regular"/>
        <a:ea typeface="Lato Regular"/>
        <a:cs typeface="Lato Regular"/>
      </a:majorFont>
      <a:minorFont>
        <a:latin typeface="Lato Light"/>
        <a:ea typeface="Lato Light"/>
        <a:cs typeface="Lat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2400" cap="flat">
          <a:solidFill>
            <a:srgbClr val="F5DF62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209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FontAwesome"/>
            <a:ea typeface="FontAwesome"/>
            <a:cs typeface="FontAwesome"/>
            <a:sym typeface="FontAwesom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6AAA9">
              <a:alpha val="75000"/>
            </a:srgbClr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 upright="0">
        <a:spAutoFit/>
      </a:bodyPr>
      <a:lstStyle>
        <a:defPPr marL="0" marR="0" indent="0" algn="l" defTabSz="584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ontAwesome"/>
            <a:ea typeface="FontAwesome"/>
            <a:cs typeface="FontAwesome"/>
            <a:sym typeface="FontAwesom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